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85" r:id="rId2"/>
    <p:sldId id="394" r:id="rId3"/>
    <p:sldId id="396" r:id="rId4"/>
    <p:sldId id="398" r:id="rId5"/>
    <p:sldId id="399" r:id="rId6"/>
    <p:sldId id="418" r:id="rId7"/>
    <p:sldId id="406" r:id="rId8"/>
    <p:sldId id="419" r:id="rId9"/>
    <p:sldId id="415" r:id="rId10"/>
    <p:sldId id="416" r:id="rId11"/>
    <p:sldId id="427" r:id="rId12"/>
    <p:sldId id="428" r:id="rId13"/>
    <p:sldId id="429" r:id="rId14"/>
    <p:sldId id="425" r:id="rId15"/>
    <p:sldId id="426" r:id="rId16"/>
    <p:sldId id="423" r:id="rId17"/>
    <p:sldId id="393" r:id="rId18"/>
  </p:sldIdLst>
  <p:sldSz cx="12192000" cy="6858000"/>
  <p:notesSz cx="6724650" cy="97742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na Gunnes" initials="N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77"/>
    <a:srgbClr val="004A93"/>
    <a:srgbClr val="AFCA0B"/>
    <a:srgbClr val="004A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iddels stil 4 - aks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2" autoAdjust="0"/>
    <p:restoredTop sz="99695" autoAdjust="0"/>
  </p:normalViewPr>
  <p:slideViewPr>
    <p:cSldViewPr snapToGrid="0">
      <p:cViewPr varScale="1">
        <p:scale>
          <a:sx n="149" d="100"/>
          <a:sy n="149" d="100"/>
        </p:scale>
        <p:origin x="114" y="4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3" d="100"/>
          <a:sy n="123" d="100"/>
        </p:scale>
        <p:origin x="76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4E7D081D-00C4-4F27-9FB7-56F92581F771}"/>
              </a:ext>
            </a:extLst>
          </p:cNvPr>
          <p:cNvSpPr>
            <a:spLocks noGrp="1"/>
          </p:cNvSpPr>
          <p:nvPr>
            <p:ph type="hdr" sz="quarter"/>
          </p:nvPr>
        </p:nvSpPr>
        <p:spPr>
          <a:xfrm>
            <a:off x="1" y="0"/>
            <a:ext cx="2914015" cy="490409"/>
          </a:xfrm>
          <a:prstGeom prst="rect">
            <a:avLst/>
          </a:prstGeom>
        </p:spPr>
        <p:txBody>
          <a:bodyPr vert="horz" lIns="91429" tIns="45714" rIns="91429" bIns="45714" rtlCol="0"/>
          <a:lstStyle>
            <a:lvl1pPr algn="l">
              <a:defRPr sz="1200"/>
            </a:lvl1pPr>
          </a:lstStyle>
          <a:p>
            <a:endParaRPr lang="nb-NO"/>
          </a:p>
        </p:txBody>
      </p:sp>
      <p:sp>
        <p:nvSpPr>
          <p:cNvPr id="3" name="Plassholder for dato 2">
            <a:extLst>
              <a:ext uri="{FF2B5EF4-FFF2-40B4-BE49-F238E27FC236}">
                <a16:creationId xmlns:a16="http://schemas.microsoft.com/office/drawing/2014/main" id="{9BACA8F7-0286-4A69-9296-22043389E77A}"/>
              </a:ext>
            </a:extLst>
          </p:cNvPr>
          <p:cNvSpPr>
            <a:spLocks noGrp="1"/>
          </p:cNvSpPr>
          <p:nvPr>
            <p:ph type="dt" sz="quarter" idx="1"/>
          </p:nvPr>
        </p:nvSpPr>
        <p:spPr>
          <a:xfrm>
            <a:off x="3809079" y="0"/>
            <a:ext cx="2914015" cy="490409"/>
          </a:xfrm>
          <a:prstGeom prst="rect">
            <a:avLst/>
          </a:prstGeom>
        </p:spPr>
        <p:txBody>
          <a:bodyPr vert="horz" lIns="91429" tIns="45714" rIns="91429" bIns="45714" rtlCol="0"/>
          <a:lstStyle>
            <a:lvl1pPr algn="r">
              <a:defRPr sz="1200"/>
            </a:lvl1pPr>
          </a:lstStyle>
          <a:p>
            <a:fld id="{FEF7D19B-ABB8-405D-A632-EBD6DB666D36}" type="datetimeFigureOut">
              <a:rPr lang="nb-NO" smtClean="0"/>
              <a:t>03.06.2021</a:t>
            </a:fld>
            <a:endParaRPr lang="nb-NO"/>
          </a:p>
        </p:txBody>
      </p:sp>
      <p:sp>
        <p:nvSpPr>
          <p:cNvPr id="4" name="Plassholder for bunntekst 3">
            <a:extLst>
              <a:ext uri="{FF2B5EF4-FFF2-40B4-BE49-F238E27FC236}">
                <a16:creationId xmlns:a16="http://schemas.microsoft.com/office/drawing/2014/main" id="{C6CA398D-6E38-4B3E-8448-CD13E404ECB2}"/>
              </a:ext>
            </a:extLst>
          </p:cNvPr>
          <p:cNvSpPr>
            <a:spLocks noGrp="1"/>
          </p:cNvSpPr>
          <p:nvPr>
            <p:ph type="ftr" sz="quarter" idx="2"/>
          </p:nvPr>
        </p:nvSpPr>
        <p:spPr>
          <a:xfrm>
            <a:off x="1" y="9283830"/>
            <a:ext cx="2914015" cy="490408"/>
          </a:xfrm>
          <a:prstGeom prst="rect">
            <a:avLst/>
          </a:prstGeom>
        </p:spPr>
        <p:txBody>
          <a:bodyPr vert="horz" lIns="91429" tIns="45714" rIns="91429" bIns="45714"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DF9B3648-8466-4A18-B775-5927BEB2BA46}"/>
              </a:ext>
            </a:extLst>
          </p:cNvPr>
          <p:cNvSpPr>
            <a:spLocks noGrp="1"/>
          </p:cNvSpPr>
          <p:nvPr>
            <p:ph type="sldNum" sz="quarter" idx="3"/>
          </p:nvPr>
        </p:nvSpPr>
        <p:spPr>
          <a:xfrm>
            <a:off x="3809079" y="9283830"/>
            <a:ext cx="2914015" cy="490408"/>
          </a:xfrm>
          <a:prstGeom prst="rect">
            <a:avLst/>
          </a:prstGeom>
        </p:spPr>
        <p:txBody>
          <a:bodyPr vert="horz" lIns="91429" tIns="45714" rIns="91429" bIns="45714" rtlCol="0" anchor="b"/>
          <a:lstStyle>
            <a:lvl1pPr algn="r">
              <a:defRPr sz="1200"/>
            </a:lvl1pPr>
          </a:lstStyle>
          <a:p>
            <a:fld id="{B92817C7-0CD1-4AB6-A161-706ECA8E8AE3}" type="slidenum">
              <a:rPr lang="nb-NO" smtClean="0"/>
              <a:t>‹#›</a:t>
            </a:fld>
            <a:endParaRPr lang="nb-NO"/>
          </a:p>
        </p:txBody>
      </p:sp>
    </p:spTree>
    <p:extLst>
      <p:ext uri="{BB962C8B-B14F-4D97-AF65-F5344CB8AC3E}">
        <p14:creationId xmlns:p14="http://schemas.microsoft.com/office/powerpoint/2010/main" val="1889214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0"/>
            <a:ext cx="2914015" cy="490409"/>
          </a:xfrm>
          <a:prstGeom prst="rect">
            <a:avLst/>
          </a:prstGeom>
        </p:spPr>
        <p:txBody>
          <a:bodyPr vert="horz" lIns="91429" tIns="45714" rIns="91429" bIns="45714" rtlCol="0"/>
          <a:lstStyle>
            <a:lvl1pPr algn="l">
              <a:defRPr sz="1200"/>
            </a:lvl1pPr>
          </a:lstStyle>
          <a:p>
            <a:endParaRPr lang="nb-NO"/>
          </a:p>
        </p:txBody>
      </p:sp>
      <p:sp>
        <p:nvSpPr>
          <p:cNvPr id="3" name="Plassholder for dato 2"/>
          <p:cNvSpPr>
            <a:spLocks noGrp="1"/>
          </p:cNvSpPr>
          <p:nvPr>
            <p:ph type="dt" idx="1"/>
          </p:nvPr>
        </p:nvSpPr>
        <p:spPr>
          <a:xfrm>
            <a:off x="3809079" y="0"/>
            <a:ext cx="2914015" cy="490409"/>
          </a:xfrm>
          <a:prstGeom prst="rect">
            <a:avLst/>
          </a:prstGeom>
        </p:spPr>
        <p:txBody>
          <a:bodyPr vert="horz" lIns="91429" tIns="45714" rIns="91429" bIns="45714" rtlCol="0"/>
          <a:lstStyle>
            <a:lvl1pPr algn="r">
              <a:defRPr sz="1200"/>
            </a:lvl1pPr>
          </a:lstStyle>
          <a:p>
            <a:fld id="{73FAAF9F-1699-E943-ACCE-9682E6851D55}" type="datetimeFigureOut">
              <a:rPr lang="nb-NO" smtClean="0"/>
              <a:t>03.06.2021</a:t>
            </a:fld>
            <a:endParaRPr lang="nb-NO"/>
          </a:p>
        </p:txBody>
      </p:sp>
      <p:sp>
        <p:nvSpPr>
          <p:cNvPr id="4" name="Plassholder for lysbilde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29" tIns="45714" rIns="91429" bIns="45714" rtlCol="0" anchor="ctr"/>
          <a:lstStyle/>
          <a:p>
            <a:endParaRPr lang="nb-NO"/>
          </a:p>
        </p:txBody>
      </p:sp>
      <p:sp>
        <p:nvSpPr>
          <p:cNvPr id="5" name="Plassholder for notater 4"/>
          <p:cNvSpPr>
            <a:spLocks noGrp="1"/>
          </p:cNvSpPr>
          <p:nvPr>
            <p:ph type="body" sz="quarter" idx="3"/>
          </p:nvPr>
        </p:nvSpPr>
        <p:spPr>
          <a:xfrm>
            <a:off x="672465" y="4703852"/>
            <a:ext cx="5379720" cy="3848606"/>
          </a:xfrm>
          <a:prstGeom prst="rect">
            <a:avLst/>
          </a:prstGeom>
        </p:spPr>
        <p:txBody>
          <a:bodyPr vert="horz" lIns="91429" tIns="45714" rIns="91429" bIns="45714" rtlCol="0"/>
          <a:lstStyle/>
          <a:p>
            <a:r>
              <a:rPr lang="nb-NO"/>
              <a:t>Rediger tekststiler i malen
Andre nivå
Tredje nivå
Fjerde nivå
Femte nivå</a:t>
            </a:r>
          </a:p>
        </p:txBody>
      </p:sp>
      <p:sp>
        <p:nvSpPr>
          <p:cNvPr id="6" name="Plassholder for bunntekst 5"/>
          <p:cNvSpPr>
            <a:spLocks noGrp="1"/>
          </p:cNvSpPr>
          <p:nvPr>
            <p:ph type="ftr" sz="quarter" idx="4"/>
          </p:nvPr>
        </p:nvSpPr>
        <p:spPr>
          <a:xfrm>
            <a:off x="1" y="9283830"/>
            <a:ext cx="2914015" cy="490408"/>
          </a:xfrm>
          <a:prstGeom prst="rect">
            <a:avLst/>
          </a:prstGeom>
        </p:spPr>
        <p:txBody>
          <a:bodyPr vert="horz" lIns="91429" tIns="45714" rIns="91429" bIns="45714" rtlCol="0" anchor="b"/>
          <a:lstStyle>
            <a:lvl1pPr algn="l">
              <a:defRPr sz="1200"/>
            </a:lvl1pPr>
          </a:lstStyle>
          <a:p>
            <a:endParaRPr lang="nb-NO"/>
          </a:p>
        </p:txBody>
      </p:sp>
      <p:sp>
        <p:nvSpPr>
          <p:cNvPr id="7" name="Plassholder for lysbildenummer 6"/>
          <p:cNvSpPr>
            <a:spLocks noGrp="1"/>
          </p:cNvSpPr>
          <p:nvPr>
            <p:ph type="sldNum" sz="quarter" idx="5"/>
          </p:nvPr>
        </p:nvSpPr>
        <p:spPr>
          <a:xfrm>
            <a:off x="3809079" y="9283830"/>
            <a:ext cx="2914015" cy="490408"/>
          </a:xfrm>
          <a:prstGeom prst="rect">
            <a:avLst/>
          </a:prstGeom>
        </p:spPr>
        <p:txBody>
          <a:bodyPr vert="horz" lIns="91429" tIns="45714" rIns="91429" bIns="45714" rtlCol="0" anchor="b"/>
          <a:lstStyle>
            <a:lvl1pPr algn="r">
              <a:defRPr sz="1200"/>
            </a:lvl1pPr>
          </a:lstStyle>
          <a:p>
            <a:fld id="{479F8C22-4B7E-C849-A7FA-08599E78BF2C}" type="slidenum">
              <a:rPr lang="nb-NO" smtClean="0"/>
              <a:t>‹#›</a:t>
            </a:fld>
            <a:endParaRPr lang="nb-NO"/>
          </a:p>
        </p:txBody>
      </p:sp>
    </p:spTree>
    <p:extLst>
      <p:ext uri="{BB962C8B-B14F-4D97-AF65-F5344CB8AC3E}">
        <p14:creationId xmlns:p14="http://schemas.microsoft.com/office/powerpoint/2010/main" val="1171688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3FF05FE-4686-4401-8435-3184D20E8FD3}"/>
              </a:ext>
            </a:extLst>
          </p:cNvPr>
          <p:cNvSpPr>
            <a:spLocks noGrp="1"/>
          </p:cNvSpPr>
          <p:nvPr>
            <p:ph type="dt" sz="half" idx="10"/>
          </p:nvPr>
        </p:nvSpPr>
        <p:spPr/>
        <p:txBody>
          <a:bodyPr/>
          <a:lstStyle/>
          <a:p>
            <a:r>
              <a:rPr lang="en-US" smtClean="0"/>
              <a:t>06/03/2021</a:t>
            </a:r>
            <a:endParaRPr lang="nb-NO" dirty="0"/>
          </a:p>
        </p:txBody>
      </p:sp>
      <p:sp>
        <p:nvSpPr>
          <p:cNvPr id="5" name="Plassholder for bunntekst 4">
            <a:extLst>
              <a:ext uri="{FF2B5EF4-FFF2-40B4-BE49-F238E27FC236}">
                <a16:creationId xmlns:a16="http://schemas.microsoft.com/office/drawing/2014/main" id="{5DE55D9E-DCCB-4C6A-B993-B4E34064EF16}"/>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8D73E658-A926-4C2C-98EE-AB70A1D0CD44}"/>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7" name="Tittel 1">
            <a:extLst>
              <a:ext uri="{FF2B5EF4-FFF2-40B4-BE49-F238E27FC236}">
                <a16:creationId xmlns:a16="http://schemas.microsoft.com/office/drawing/2014/main" id="{CFA45D2A-9AD5-4FA0-8B4D-3F277D660135}"/>
              </a:ext>
            </a:extLst>
          </p:cNvPr>
          <p:cNvSpPr>
            <a:spLocks noGrp="1"/>
          </p:cNvSpPr>
          <p:nvPr>
            <p:ph type="title"/>
          </p:nvPr>
        </p:nvSpPr>
        <p:spPr>
          <a:xfrm>
            <a:off x="1068126" y="1662031"/>
            <a:ext cx="4348607" cy="1194380"/>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8" name="Plassholder for tekst 2">
            <a:extLst>
              <a:ext uri="{FF2B5EF4-FFF2-40B4-BE49-F238E27FC236}">
                <a16:creationId xmlns:a16="http://schemas.microsoft.com/office/drawing/2014/main" id="{986C8ECE-38F8-4390-AC09-623FD14A3D4B}"/>
              </a:ext>
            </a:extLst>
          </p:cNvPr>
          <p:cNvSpPr>
            <a:spLocks noGrp="1"/>
          </p:cNvSpPr>
          <p:nvPr>
            <p:ph type="body" idx="1"/>
          </p:nvPr>
        </p:nvSpPr>
        <p:spPr>
          <a:xfrm>
            <a:off x="1068126" y="2978331"/>
            <a:ext cx="4348606" cy="1377423"/>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9" name="Plassholder for bilde 7">
            <a:extLst>
              <a:ext uri="{FF2B5EF4-FFF2-40B4-BE49-F238E27FC236}">
                <a16:creationId xmlns:a16="http://schemas.microsoft.com/office/drawing/2014/main" id="{CD529F53-5CF9-4D77-8899-65700A056663}"/>
              </a:ext>
            </a:extLst>
          </p:cNvPr>
          <p:cNvSpPr>
            <a:spLocks noGrp="1"/>
          </p:cNvSpPr>
          <p:nvPr>
            <p:ph type="pic" sz="quarter" idx="13"/>
          </p:nvPr>
        </p:nvSpPr>
        <p:spPr>
          <a:xfrm>
            <a:off x="6096001" y="1"/>
            <a:ext cx="6095999" cy="5928526"/>
          </a:xfrm>
        </p:spPr>
        <p:txBody>
          <a:bodyPr/>
          <a:lstStyle/>
          <a:p>
            <a:r>
              <a:rPr lang="nb-NO" smtClean="0"/>
              <a:t>Klikk ikonet for å legge til et bilde</a:t>
            </a:r>
            <a:endParaRPr lang="nb-NO"/>
          </a:p>
        </p:txBody>
      </p:sp>
    </p:spTree>
    <p:extLst>
      <p:ext uri="{BB962C8B-B14F-4D97-AF65-F5344CB8AC3E}">
        <p14:creationId xmlns:p14="http://schemas.microsoft.com/office/powerpoint/2010/main" val="229185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59303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eloverskrif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0AA9C0BB-5039-4A1C-947B-6743E2CBA557}"/>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E30C9680-88E9-452A-BB51-C51AB99C3883}"/>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B3484A42-984E-4758-86EA-2B21CC09A844}"/>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1703852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2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2576593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3B4D85B6-5136-43C2-BCCA-FFE6137618B2}"/>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8CFEB4D9-AD72-4B60-95EB-31621B6E2753}"/>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D57DF29E-3BF1-4C83-88E7-8D3E0A617ECE}"/>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1212339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1523167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03113684-BC8C-4B54-B1C4-2C234332B8B5}"/>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2BE7DA01-5E20-41BD-826E-7F328002993B}"/>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A34D5D0D-229E-4AF7-928B-37C41B666689}"/>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2600006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4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3290886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C4F0BCF0-D77D-4BAC-ACC6-E58E2771C8E7}"/>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BA8BB17A-3886-437E-B029-FA39EB4CD858}"/>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FD7AEDA9-25F3-4EBC-AEFD-6D675442CE87}"/>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1949582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41953651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E431200A-E5F1-4F37-8164-2FFA693ECB54}"/>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D5AB19BB-2DBF-4D3A-8459-E3D69AC64B69}"/>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75FB2E99-4EC2-4268-AB1B-CDAADA5B0418}"/>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4381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1024644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6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922119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30BD98DE-0FE7-4EE7-BD09-E062E3DFF253}"/>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B23F4A9D-4298-4A99-BC78-A135ACB9E2F8}"/>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55F2F4FF-176B-4A6C-93AD-E9D9F50C6EFB}"/>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334889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7_Tittel og innh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223996-01F9-4EEA-981B-68A712C87C23}"/>
              </a:ext>
            </a:extLst>
          </p:cNvPr>
          <p:cNvSpPr>
            <a:spLocks noGrp="1"/>
          </p:cNvSpPr>
          <p:nvPr>
            <p:ph type="title"/>
          </p:nvPr>
        </p:nvSpPr>
        <p:spPr/>
        <p:txBody>
          <a:bodyPr/>
          <a:lstStyle/>
          <a:p>
            <a:r>
              <a:rPr lang="nb-NO" smtClean="0"/>
              <a:t>Klikk for å redigere tittelstil</a:t>
            </a:r>
            <a:endParaRPr lang="nb-NO" dirty="0"/>
          </a:p>
        </p:txBody>
      </p:sp>
      <p:sp>
        <p:nvSpPr>
          <p:cNvPr id="3" name="Plassholder for innhold 2">
            <a:extLst>
              <a:ext uri="{FF2B5EF4-FFF2-40B4-BE49-F238E27FC236}">
                <a16:creationId xmlns:a16="http://schemas.microsoft.com/office/drawing/2014/main" id="{9A0283F9-D368-4D8F-819C-77462C0FE199}"/>
              </a:ext>
            </a:extLst>
          </p:cNvPr>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a:extLst>
              <a:ext uri="{FF2B5EF4-FFF2-40B4-BE49-F238E27FC236}">
                <a16:creationId xmlns:a16="http://schemas.microsoft.com/office/drawing/2014/main" id="{672664B7-6862-408B-951D-49A1805A6730}"/>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E5B1DD5C-45E3-4404-A55C-832AC4940B33}"/>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54C4A502-460D-4F71-8428-EEDDE35D0A54}"/>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2699416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9F6BAA13-0830-4EAC-B836-D5C170706382}"/>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D51A3243-C799-46F9-AD23-9C216B88802E}"/>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27A667A7-0101-4FE5-B036-E06942A9051A}"/>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403782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0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8" name="Tittel 1">
            <a:extLst>
              <a:ext uri="{FF2B5EF4-FFF2-40B4-BE49-F238E27FC236}">
                <a16:creationId xmlns:a16="http://schemas.microsoft.com/office/drawing/2014/main" id="{B7FA2FC1-303A-41AE-893E-D166CE771AF2}"/>
              </a:ext>
            </a:extLst>
          </p:cNvPr>
          <p:cNvSpPr>
            <a:spLocks noGrp="1"/>
          </p:cNvSpPr>
          <p:nvPr>
            <p:ph type="title"/>
          </p:nvPr>
        </p:nvSpPr>
        <p:spPr>
          <a:xfrm>
            <a:off x="838200" y="365125"/>
            <a:ext cx="10515600" cy="1325563"/>
          </a:xfrm>
        </p:spPr>
        <p:txBody>
          <a:bodyPr/>
          <a:lstStyle/>
          <a:p>
            <a:r>
              <a:rPr lang="nb-NO" smtClean="0"/>
              <a:t>Klikk for å redigere tittelstil</a:t>
            </a:r>
            <a:endParaRPr lang="nb-NO" dirty="0"/>
          </a:p>
        </p:txBody>
      </p:sp>
      <p:sp>
        <p:nvSpPr>
          <p:cNvPr id="12" name="Plassholder for innhold 2">
            <a:extLst>
              <a:ext uri="{FF2B5EF4-FFF2-40B4-BE49-F238E27FC236}">
                <a16:creationId xmlns:a16="http://schemas.microsoft.com/office/drawing/2014/main" id="{023F59A7-2729-4B8A-AAF9-7793D2677273}"/>
              </a:ext>
            </a:extLst>
          </p:cNvPr>
          <p:cNvSpPr>
            <a:spLocks noGrp="1"/>
          </p:cNvSpPr>
          <p:nvPr>
            <p:ph idx="1"/>
          </p:nvPr>
        </p:nvSpPr>
        <p:spPr>
          <a:xfrm>
            <a:off x="838200" y="1825625"/>
            <a:ext cx="10515600" cy="36607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3141881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Plassholder for bilde 7">
            <a:extLst>
              <a:ext uri="{FF2B5EF4-FFF2-40B4-BE49-F238E27FC236}">
                <a16:creationId xmlns:a16="http://schemas.microsoft.com/office/drawing/2014/main" id="{8672E4AF-E70B-4478-86F5-CE8AE7E8547B}"/>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
        <p:nvSpPr>
          <p:cNvPr id="10" name="Tittel 1">
            <a:extLst>
              <a:ext uri="{FF2B5EF4-FFF2-40B4-BE49-F238E27FC236}">
                <a16:creationId xmlns:a16="http://schemas.microsoft.com/office/drawing/2014/main" id="{E4FBBD37-7F67-4259-B493-0B636DB82B76}"/>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11" name="Plassholder for tekst 2">
            <a:extLst>
              <a:ext uri="{FF2B5EF4-FFF2-40B4-BE49-F238E27FC236}">
                <a16:creationId xmlns:a16="http://schemas.microsoft.com/office/drawing/2014/main" id="{95BA5566-A5E0-4321-B599-BEB03BF1EB0F}"/>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Tree>
    <p:extLst>
      <p:ext uri="{BB962C8B-B14F-4D97-AF65-F5344CB8AC3E}">
        <p14:creationId xmlns:p14="http://schemas.microsoft.com/office/powerpoint/2010/main" val="13213158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1_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8" name="Tittel 1">
            <a:extLst>
              <a:ext uri="{FF2B5EF4-FFF2-40B4-BE49-F238E27FC236}">
                <a16:creationId xmlns:a16="http://schemas.microsoft.com/office/drawing/2014/main" id="{70DA433E-E19E-4759-8678-A4A2C1FDEB0B}"/>
              </a:ext>
            </a:extLst>
          </p:cNvPr>
          <p:cNvSpPr>
            <a:spLocks noGrp="1"/>
          </p:cNvSpPr>
          <p:nvPr>
            <p:ph type="title"/>
          </p:nvPr>
        </p:nvSpPr>
        <p:spPr>
          <a:xfrm>
            <a:off x="838200" y="365125"/>
            <a:ext cx="10515600" cy="1325563"/>
          </a:xfrm>
        </p:spPr>
        <p:txBody>
          <a:bodyPr/>
          <a:lstStyle/>
          <a:p>
            <a:r>
              <a:rPr lang="nb-NO" smtClean="0"/>
              <a:t>Klikk for å redigere tittelstil</a:t>
            </a:r>
            <a:endParaRPr lang="nb-NO" dirty="0"/>
          </a:p>
        </p:txBody>
      </p:sp>
      <p:sp>
        <p:nvSpPr>
          <p:cNvPr id="12" name="Plassholder for innhold 2">
            <a:extLst>
              <a:ext uri="{FF2B5EF4-FFF2-40B4-BE49-F238E27FC236}">
                <a16:creationId xmlns:a16="http://schemas.microsoft.com/office/drawing/2014/main" id="{0C9783D8-1EF3-4B37-9ED6-215985DC0D92}"/>
              </a:ext>
            </a:extLst>
          </p:cNvPr>
          <p:cNvSpPr>
            <a:spLocks noGrp="1"/>
          </p:cNvSpPr>
          <p:nvPr>
            <p:ph idx="1"/>
          </p:nvPr>
        </p:nvSpPr>
        <p:spPr>
          <a:xfrm>
            <a:off x="838200" y="1825625"/>
            <a:ext cx="10515600" cy="36607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177537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09206446-CB37-4722-8983-CA4F998594A1}"/>
              </a:ext>
            </a:extLst>
          </p:cNvPr>
          <p:cNvSpPr/>
          <p:nvPr userDrawn="1"/>
        </p:nvSpPr>
        <p:spPr>
          <a:xfrm>
            <a:off x="0" y="0"/>
            <a:ext cx="12192000" cy="5939246"/>
          </a:xfrm>
          <a:prstGeom prst="rect">
            <a:avLst/>
          </a:prstGeom>
          <a:solidFill>
            <a:srgbClr val="004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Plassholder for dato 4">
            <a:extLst>
              <a:ext uri="{FF2B5EF4-FFF2-40B4-BE49-F238E27FC236}">
                <a16:creationId xmlns:a16="http://schemas.microsoft.com/office/drawing/2014/main" id="{33B81468-5577-42D9-A0A8-4290D116446B}"/>
              </a:ext>
            </a:extLst>
          </p:cNvPr>
          <p:cNvSpPr>
            <a:spLocks noGrp="1"/>
          </p:cNvSpPr>
          <p:nvPr>
            <p:ph type="dt" sz="half" idx="10"/>
          </p:nvPr>
        </p:nvSpPr>
        <p:spPr/>
        <p:txBody>
          <a:bodyPr/>
          <a:lstStyle/>
          <a:p>
            <a:r>
              <a:rPr lang="en-US" smtClean="0"/>
              <a:t>06/03/2021</a:t>
            </a:r>
            <a:endParaRPr lang="nb-NO"/>
          </a:p>
        </p:txBody>
      </p:sp>
      <p:sp>
        <p:nvSpPr>
          <p:cNvPr id="6" name="Plassholder for bunntekst 5">
            <a:extLst>
              <a:ext uri="{FF2B5EF4-FFF2-40B4-BE49-F238E27FC236}">
                <a16:creationId xmlns:a16="http://schemas.microsoft.com/office/drawing/2014/main" id="{6283BBDC-8881-4C1C-BCD8-771B881ABDAD}"/>
              </a:ext>
            </a:extLst>
          </p:cNvPr>
          <p:cNvSpPr>
            <a:spLocks noGrp="1"/>
          </p:cNvSpPr>
          <p:nvPr>
            <p:ph type="ftr" sz="quarter" idx="11"/>
          </p:nvPr>
        </p:nvSpPr>
        <p:spPr/>
        <p:txBody>
          <a:bodyPr/>
          <a:lstStyle/>
          <a:p>
            <a:r>
              <a:rPr lang="nb-NO" smtClean="0"/>
              <a:t>Spring 2021 - Lecture 10</a:t>
            </a:r>
            <a:endParaRPr lang="nb-NO"/>
          </a:p>
        </p:txBody>
      </p:sp>
      <p:sp>
        <p:nvSpPr>
          <p:cNvPr id="7" name="Plassholder for lysbildenummer 6">
            <a:extLst>
              <a:ext uri="{FF2B5EF4-FFF2-40B4-BE49-F238E27FC236}">
                <a16:creationId xmlns:a16="http://schemas.microsoft.com/office/drawing/2014/main" id="{0256BF3E-7457-4DE2-9573-26DDB1BE7B22}"/>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9" name="Tittel 1">
            <a:extLst>
              <a:ext uri="{FF2B5EF4-FFF2-40B4-BE49-F238E27FC236}">
                <a16:creationId xmlns:a16="http://schemas.microsoft.com/office/drawing/2014/main" id="{B49A3FFB-6076-1A41-984A-4C785448D9DF}"/>
              </a:ext>
            </a:extLst>
          </p:cNvPr>
          <p:cNvSpPr>
            <a:spLocks noGrp="1"/>
          </p:cNvSpPr>
          <p:nvPr>
            <p:ph type="title"/>
          </p:nvPr>
        </p:nvSpPr>
        <p:spPr>
          <a:xfrm>
            <a:off x="838200" y="365125"/>
            <a:ext cx="10515600" cy="1325563"/>
          </a:xfrm>
        </p:spPr>
        <p:txBody>
          <a:bodyPr/>
          <a:lstStyle>
            <a:lvl1pPr>
              <a:defRPr>
                <a:solidFill>
                  <a:schemeClr val="bg1"/>
                </a:solidFill>
              </a:defRPr>
            </a:lvl1pPr>
          </a:lstStyle>
          <a:p>
            <a:r>
              <a:rPr lang="nb-NO" smtClean="0"/>
              <a:t>Klikk for å redigere tittelstil</a:t>
            </a:r>
            <a:endParaRPr lang="nb-NO" dirty="0"/>
          </a:p>
        </p:txBody>
      </p:sp>
      <p:sp>
        <p:nvSpPr>
          <p:cNvPr id="10" name="Plassholder for innhold 2">
            <a:extLst>
              <a:ext uri="{FF2B5EF4-FFF2-40B4-BE49-F238E27FC236}">
                <a16:creationId xmlns:a16="http://schemas.microsoft.com/office/drawing/2014/main" id="{CD73630F-A3D6-904E-99E5-08307F87DE26}"/>
              </a:ext>
            </a:extLst>
          </p:cNvPr>
          <p:cNvSpPr>
            <a:spLocks noGrp="1"/>
          </p:cNvSpPr>
          <p:nvPr>
            <p:ph idx="1"/>
          </p:nvPr>
        </p:nvSpPr>
        <p:spPr>
          <a:xfrm>
            <a:off x="838200" y="1825625"/>
            <a:ext cx="10515600" cy="36607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358893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o innholdsdeler">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09206446-CB37-4722-8983-CA4F998594A1}"/>
              </a:ext>
            </a:extLst>
          </p:cNvPr>
          <p:cNvSpPr/>
          <p:nvPr userDrawn="1"/>
        </p:nvSpPr>
        <p:spPr>
          <a:xfrm>
            <a:off x="0" y="0"/>
            <a:ext cx="12192000" cy="5939246"/>
          </a:xfrm>
          <a:prstGeom prst="rect">
            <a:avLst/>
          </a:prstGeom>
          <a:solidFill>
            <a:srgbClr val="00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Plassholder for dato 4">
            <a:extLst>
              <a:ext uri="{FF2B5EF4-FFF2-40B4-BE49-F238E27FC236}">
                <a16:creationId xmlns:a16="http://schemas.microsoft.com/office/drawing/2014/main" id="{33B81468-5577-42D9-A0A8-4290D116446B}"/>
              </a:ext>
            </a:extLst>
          </p:cNvPr>
          <p:cNvSpPr>
            <a:spLocks noGrp="1"/>
          </p:cNvSpPr>
          <p:nvPr>
            <p:ph type="dt" sz="half" idx="10"/>
          </p:nvPr>
        </p:nvSpPr>
        <p:spPr/>
        <p:txBody>
          <a:bodyPr/>
          <a:lstStyle/>
          <a:p>
            <a:r>
              <a:rPr lang="en-US" smtClean="0"/>
              <a:t>06/03/2021</a:t>
            </a:r>
            <a:endParaRPr lang="nb-NO"/>
          </a:p>
        </p:txBody>
      </p:sp>
      <p:sp>
        <p:nvSpPr>
          <p:cNvPr id="6" name="Plassholder for bunntekst 5">
            <a:extLst>
              <a:ext uri="{FF2B5EF4-FFF2-40B4-BE49-F238E27FC236}">
                <a16:creationId xmlns:a16="http://schemas.microsoft.com/office/drawing/2014/main" id="{6283BBDC-8881-4C1C-BCD8-771B881ABDAD}"/>
              </a:ext>
            </a:extLst>
          </p:cNvPr>
          <p:cNvSpPr>
            <a:spLocks noGrp="1"/>
          </p:cNvSpPr>
          <p:nvPr>
            <p:ph type="ftr" sz="quarter" idx="11"/>
          </p:nvPr>
        </p:nvSpPr>
        <p:spPr/>
        <p:txBody>
          <a:bodyPr/>
          <a:lstStyle/>
          <a:p>
            <a:r>
              <a:rPr lang="nb-NO" smtClean="0"/>
              <a:t>Spring 2021 - Lecture 10</a:t>
            </a:r>
            <a:endParaRPr lang="nb-NO"/>
          </a:p>
        </p:txBody>
      </p:sp>
      <p:sp>
        <p:nvSpPr>
          <p:cNvPr id="7" name="Plassholder for lysbildenummer 6">
            <a:extLst>
              <a:ext uri="{FF2B5EF4-FFF2-40B4-BE49-F238E27FC236}">
                <a16:creationId xmlns:a16="http://schemas.microsoft.com/office/drawing/2014/main" id="{0256BF3E-7457-4DE2-9573-26DDB1BE7B22}"/>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11" name="Tittel 1">
            <a:extLst>
              <a:ext uri="{FF2B5EF4-FFF2-40B4-BE49-F238E27FC236}">
                <a16:creationId xmlns:a16="http://schemas.microsoft.com/office/drawing/2014/main" id="{4431F304-E76D-3146-964B-14DFE1E9AD63}"/>
              </a:ext>
            </a:extLst>
          </p:cNvPr>
          <p:cNvSpPr>
            <a:spLocks noGrp="1"/>
          </p:cNvSpPr>
          <p:nvPr>
            <p:ph type="title"/>
          </p:nvPr>
        </p:nvSpPr>
        <p:spPr>
          <a:xfrm>
            <a:off x="838200" y="365125"/>
            <a:ext cx="10515600" cy="1325563"/>
          </a:xfrm>
        </p:spPr>
        <p:txBody>
          <a:bodyPr/>
          <a:lstStyle>
            <a:lvl1pPr>
              <a:defRPr>
                <a:solidFill>
                  <a:schemeClr val="bg1"/>
                </a:solidFill>
              </a:defRPr>
            </a:lvl1pPr>
          </a:lstStyle>
          <a:p>
            <a:r>
              <a:rPr lang="nb-NO" smtClean="0"/>
              <a:t>Klikk for å redigere tittelstil</a:t>
            </a:r>
            <a:endParaRPr lang="nb-NO" dirty="0"/>
          </a:p>
        </p:txBody>
      </p:sp>
      <p:sp>
        <p:nvSpPr>
          <p:cNvPr id="12" name="Plassholder for innhold 2">
            <a:extLst>
              <a:ext uri="{FF2B5EF4-FFF2-40B4-BE49-F238E27FC236}">
                <a16:creationId xmlns:a16="http://schemas.microsoft.com/office/drawing/2014/main" id="{4661CA4A-8E0E-8C49-BC3E-1A4B3C985741}"/>
              </a:ext>
            </a:extLst>
          </p:cNvPr>
          <p:cNvSpPr>
            <a:spLocks noGrp="1"/>
          </p:cNvSpPr>
          <p:nvPr>
            <p:ph idx="1"/>
          </p:nvPr>
        </p:nvSpPr>
        <p:spPr>
          <a:xfrm>
            <a:off x="838200" y="1825625"/>
            <a:ext cx="10515600" cy="36607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64847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o innholdsdeler">
    <p:spTree>
      <p:nvGrpSpPr>
        <p:cNvPr id="1" name=""/>
        <p:cNvGrpSpPr/>
        <p:nvPr/>
      </p:nvGrpSpPr>
      <p:grpSpPr>
        <a:xfrm>
          <a:off x="0" y="0"/>
          <a:ext cx="0" cy="0"/>
          <a:chOff x="0" y="0"/>
          <a:chExt cx="0" cy="0"/>
        </a:xfrm>
      </p:grpSpPr>
      <p:sp>
        <p:nvSpPr>
          <p:cNvPr id="5" name="Plassholder for dato 4">
            <a:extLst>
              <a:ext uri="{FF2B5EF4-FFF2-40B4-BE49-F238E27FC236}">
                <a16:creationId xmlns:a16="http://schemas.microsoft.com/office/drawing/2014/main" id="{33B81468-5577-42D9-A0A8-4290D116446B}"/>
              </a:ext>
            </a:extLst>
          </p:cNvPr>
          <p:cNvSpPr>
            <a:spLocks noGrp="1"/>
          </p:cNvSpPr>
          <p:nvPr>
            <p:ph type="dt" sz="half" idx="10"/>
          </p:nvPr>
        </p:nvSpPr>
        <p:spPr/>
        <p:txBody>
          <a:bodyPr/>
          <a:lstStyle/>
          <a:p>
            <a:r>
              <a:rPr lang="en-US" smtClean="0"/>
              <a:t>06/03/2021</a:t>
            </a:r>
            <a:endParaRPr lang="nb-NO"/>
          </a:p>
        </p:txBody>
      </p:sp>
      <p:sp>
        <p:nvSpPr>
          <p:cNvPr id="6" name="Plassholder for bunntekst 5">
            <a:extLst>
              <a:ext uri="{FF2B5EF4-FFF2-40B4-BE49-F238E27FC236}">
                <a16:creationId xmlns:a16="http://schemas.microsoft.com/office/drawing/2014/main" id="{6283BBDC-8881-4C1C-BCD8-771B881ABDAD}"/>
              </a:ext>
            </a:extLst>
          </p:cNvPr>
          <p:cNvSpPr>
            <a:spLocks noGrp="1"/>
          </p:cNvSpPr>
          <p:nvPr>
            <p:ph type="ftr" sz="quarter" idx="11"/>
          </p:nvPr>
        </p:nvSpPr>
        <p:spPr/>
        <p:txBody>
          <a:bodyPr/>
          <a:lstStyle/>
          <a:p>
            <a:r>
              <a:rPr lang="nb-NO" smtClean="0"/>
              <a:t>Spring 2021 - Lecture 10</a:t>
            </a:r>
            <a:endParaRPr lang="nb-NO"/>
          </a:p>
        </p:txBody>
      </p:sp>
      <p:sp>
        <p:nvSpPr>
          <p:cNvPr id="7" name="Plassholder for lysbildenummer 6">
            <a:extLst>
              <a:ext uri="{FF2B5EF4-FFF2-40B4-BE49-F238E27FC236}">
                <a16:creationId xmlns:a16="http://schemas.microsoft.com/office/drawing/2014/main" id="{0256BF3E-7457-4DE2-9573-26DDB1BE7B22}"/>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8" name="Plassholder for bilde 2">
            <a:extLst>
              <a:ext uri="{FF2B5EF4-FFF2-40B4-BE49-F238E27FC236}">
                <a16:creationId xmlns:a16="http://schemas.microsoft.com/office/drawing/2014/main" id="{0B3AA98A-AB8C-42AF-A30A-D209CA99F174}"/>
              </a:ext>
            </a:extLst>
          </p:cNvPr>
          <p:cNvSpPr>
            <a:spLocks noGrp="1"/>
          </p:cNvSpPr>
          <p:nvPr>
            <p:ph type="pic" sz="quarter" idx="13"/>
          </p:nvPr>
        </p:nvSpPr>
        <p:spPr>
          <a:xfrm>
            <a:off x="0" y="0"/>
            <a:ext cx="12192000" cy="5930537"/>
          </a:xfrm>
        </p:spPr>
        <p:txBody>
          <a:bodyPr/>
          <a:lstStyle/>
          <a:p>
            <a:r>
              <a:rPr lang="nb-NO" smtClean="0"/>
              <a:t>Klikk ikonet for å legge til et bilde</a:t>
            </a:r>
            <a:endParaRPr lang="nb-NO"/>
          </a:p>
        </p:txBody>
      </p:sp>
    </p:spTree>
    <p:extLst>
      <p:ext uri="{BB962C8B-B14F-4D97-AF65-F5344CB8AC3E}">
        <p14:creationId xmlns:p14="http://schemas.microsoft.com/office/powerpoint/2010/main" val="7197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072502-4E4A-449F-AA2C-76A83E5B0ED8}"/>
              </a:ext>
            </a:extLst>
          </p:cNvPr>
          <p:cNvSpPr>
            <a:spLocks noGrp="1"/>
          </p:cNvSpPr>
          <p:nvPr>
            <p:ph type="title"/>
          </p:nvPr>
        </p:nvSpPr>
        <p:spPr/>
        <p:txBody>
          <a:bodyPr/>
          <a:lstStyle/>
          <a:p>
            <a:r>
              <a:rPr lang="nb-NO" smtClean="0"/>
              <a:t>Klikk for å redigere tittelstil</a:t>
            </a:r>
            <a:endParaRPr lang="nb-NO"/>
          </a:p>
        </p:txBody>
      </p:sp>
      <p:sp>
        <p:nvSpPr>
          <p:cNvPr id="3" name="Plassholder for innhold 2">
            <a:extLst>
              <a:ext uri="{FF2B5EF4-FFF2-40B4-BE49-F238E27FC236}">
                <a16:creationId xmlns:a16="http://schemas.microsoft.com/office/drawing/2014/main" id="{C68B7CF3-00A0-472B-8D13-4F9BD411669C}"/>
              </a:ext>
            </a:extLst>
          </p:cNvPr>
          <p:cNvSpPr>
            <a:spLocks noGrp="1"/>
          </p:cNvSpPr>
          <p:nvPr>
            <p:ph sz="half" idx="1"/>
          </p:nvPr>
        </p:nvSpPr>
        <p:spPr>
          <a:xfrm>
            <a:off x="838200" y="1825625"/>
            <a:ext cx="5181600" cy="36607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Plassholder for innhold 3">
            <a:extLst>
              <a:ext uri="{FF2B5EF4-FFF2-40B4-BE49-F238E27FC236}">
                <a16:creationId xmlns:a16="http://schemas.microsoft.com/office/drawing/2014/main" id="{6C8E5455-3D59-4FA3-A1BA-DEA033D3EE36}"/>
              </a:ext>
            </a:extLst>
          </p:cNvPr>
          <p:cNvSpPr>
            <a:spLocks noGrp="1"/>
          </p:cNvSpPr>
          <p:nvPr>
            <p:ph sz="half" idx="2"/>
          </p:nvPr>
        </p:nvSpPr>
        <p:spPr>
          <a:xfrm>
            <a:off x="6172200" y="1825625"/>
            <a:ext cx="5181600" cy="36607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a:extLst>
              <a:ext uri="{FF2B5EF4-FFF2-40B4-BE49-F238E27FC236}">
                <a16:creationId xmlns:a16="http://schemas.microsoft.com/office/drawing/2014/main" id="{33B81468-5577-42D9-A0A8-4290D116446B}"/>
              </a:ext>
            </a:extLst>
          </p:cNvPr>
          <p:cNvSpPr>
            <a:spLocks noGrp="1"/>
          </p:cNvSpPr>
          <p:nvPr>
            <p:ph type="dt" sz="half" idx="10"/>
          </p:nvPr>
        </p:nvSpPr>
        <p:spPr/>
        <p:txBody>
          <a:bodyPr/>
          <a:lstStyle/>
          <a:p>
            <a:r>
              <a:rPr lang="en-US" smtClean="0"/>
              <a:t>06/03/2021</a:t>
            </a:r>
            <a:endParaRPr lang="nb-NO"/>
          </a:p>
        </p:txBody>
      </p:sp>
      <p:sp>
        <p:nvSpPr>
          <p:cNvPr id="6" name="Plassholder for bunntekst 5">
            <a:extLst>
              <a:ext uri="{FF2B5EF4-FFF2-40B4-BE49-F238E27FC236}">
                <a16:creationId xmlns:a16="http://schemas.microsoft.com/office/drawing/2014/main" id="{6283BBDC-8881-4C1C-BCD8-771B881ABDAD}"/>
              </a:ext>
            </a:extLst>
          </p:cNvPr>
          <p:cNvSpPr>
            <a:spLocks noGrp="1"/>
          </p:cNvSpPr>
          <p:nvPr>
            <p:ph type="ftr" sz="quarter" idx="11"/>
          </p:nvPr>
        </p:nvSpPr>
        <p:spPr/>
        <p:txBody>
          <a:bodyPr/>
          <a:lstStyle/>
          <a:p>
            <a:r>
              <a:rPr lang="nb-NO" smtClean="0"/>
              <a:t>Spring 2021 - Lecture 10</a:t>
            </a:r>
            <a:endParaRPr lang="nb-NO"/>
          </a:p>
        </p:txBody>
      </p:sp>
      <p:sp>
        <p:nvSpPr>
          <p:cNvPr id="7" name="Plassholder for lysbildenummer 6">
            <a:extLst>
              <a:ext uri="{FF2B5EF4-FFF2-40B4-BE49-F238E27FC236}">
                <a16:creationId xmlns:a16="http://schemas.microsoft.com/office/drawing/2014/main" id="{0256BF3E-7457-4DE2-9573-26DDB1BE7B22}"/>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371747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FC42E7-C7B6-4BB1-8678-1916449E1104}"/>
              </a:ext>
            </a:extLst>
          </p:cNvPr>
          <p:cNvSpPr>
            <a:spLocks noGrp="1"/>
          </p:cNvSpPr>
          <p:nvPr>
            <p:ph type="title"/>
          </p:nvPr>
        </p:nvSpPr>
        <p:spPr/>
        <p:txBody>
          <a:bodyPr/>
          <a:lstStyle/>
          <a:p>
            <a:r>
              <a:rPr lang="nb-NO" smtClean="0"/>
              <a:t>Klikk for å redigere tittelstil</a:t>
            </a:r>
            <a:endParaRPr lang="nb-NO"/>
          </a:p>
        </p:txBody>
      </p:sp>
      <p:sp>
        <p:nvSpPr>
          <p:cNvPr id="3" name="Plassholder for dato 2">
            <a:extLst>
              <a:ext uri="{FF2B5EF4-FFF2-40B4-BE49-F238E27FC236}">
                <a16:creationId xmlns:a16="http://schemas.microsoft.com/office/drawing/2014/main" id="{18FC5351-58AB-4694-B2C5-C21BBC385F1E}"/>
              </a:ext>
            </a:extLst>
          </p:cNvPr>
          <p:cNvSpPr>
            <a:spLocks noGrp="1"/>
          </p:cNvSpPr>
          <p:nvPr>
            <p:ph type="dt" sz="half" idx="10"/>
          </p:nvPr>
        </p:nvSpPr>
        <p:spPr/>
        <p:txBody>
          <a:bodyPr/>
          <a:lstStyle/>
          <a:p>
            <a:r>
              <a:rPr lang="en-US" smtClean="0"/>
              <a:t>06/03/2021</a:t>
            </a:r>
            <a:endParaRPr lang="nb-NO"/>
          </a:p>
        </p:txBody>
      </p:sp>
      <p:sp>
        <p:nvSpPr>
          <p:cNvPr id="4" name="Plassholder for bunntekst 3">
            <a:extLst>
              <a:ext uri="{FF2B5EF4-FFF2-40B4-BE49-F238E27FC236}">
                <a16:creationId xmlns:a16="http://schemas.microsoft.com/office/drawing/2014/main" id="{FD0D3338-C838-4294-B690-189DBEA7A90E}"/>
              </a:ext>
            </a:extLst>
          </p:cNvPr>
          <p:cNvSpPr>
            <a:spLocks noGrp="1"/>
          </p:cNvSpPr>
          <p:nvPr>
            <p:ph type="ftr" sz="quarter" idx="11"/>
          </p:nvPr>
        </p:nvSpPr>
        <p:spPr/>
        <p:txBody>
          <a:bodyPr/>
          <a:lstStyle/>
          <a:p>
            <a:r>
              <a:rPr lang="nb-NO" smtClean="0"/>
              <a:t>Spring 2021 - Lecture 10</a:t>
            </a:r>
            <a:endParaRPr lang="nb-NO"/>
          </a:p>
        </p:txBody>
      </p:sp>
      <p:sp>
        <p:nvSpPr>
          <p:cNvPr id="5" name="Plassholder for lysbildenummer 4">
            <a:extLst>
              <a:ext uri="{FF2B5EF4-FFF2-40B4-BE49-F238E27FC236}">
                <a16:creationId xmlns:a16="http://schemas.microsoft.com/office/drawing/2014/main" id="{2A64C9D0-EBD5-4D33-BD7B-CCF2F5E153ED}"/>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26279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03B7481-3688-4B04-B67E-23B7FD9FEB4B}"/>
              </a:ext>
            </a:extLst>
          </p:cNvPr>
          <p:cNvSpPr>
            <a:spLocks noGrp="1"/>
          </p:cNvSpPr>
          <p:nvPr>
            <p:ph type="dt" sz="half" idx="10"/>
          </p:nvPr>
        </p:nvSpPr>
        <p:spPr/>
        <p:txBody>
          <a:bodyPr/>
          <a:lstStyle/>
          <a:p>
            <a:r>
              <a:rPr lang="en-US" smtClean="0"/>
              <a:t>06/03/2021</a:t>
            </a:r>
            <a:endParaRPr lang="nb-NO"/>
          </a:p>
        </p:txBody>
      </p:sp>
      <p:sp>
        <p:nvSpPr>
          <p:cNvPr id="3" name="Plassholder for bunntekst 2">
            <a:extLst>
              <a:ext uri="{FF2B5EF4-FFF2-40B4-BE49-F238E27FC236}">
                <a16:creationId xmlns:a16="http://schemas.microsoft.com/office/drawing/2014/main" id="{7F73DD26-4037-4A18-A05E-AA134B9DA90B}"/>
              </a:ext>
            </a:extLst>
          </p:cNvPr>
          <p:cNvSpPr>
            <a:spLocks noGrp="1"/>
          </p:cNvSpPr>
          <p:nvPr>
            <p:ph type="ftr" sz="quarter" idx="11"/>
          </p:nvPr>
        </p:nvSpPr>
        <p:spPr/>
        <p:txBody>
          <a:bodyPr/>
          <a:lstStyle/>
          <a:p>
            <a:r>
              <a:rPr lang="nb-NO" smtClean="0"/>
              <a:t>Spring 2021 - Lecture 10</a:t>
            </a:r>
            <a:endParaRPr lang="nb-NO"/>
          </a:p>
        </p:txBody>
      </p:sp>
      <p:sp>
        <p:nvSpPr>
          <p:cNvPr id="4" name="Plassholder for lysbildenummer 3">
            <a:extLst>
              <a:ext uri="{FF2B5EF4-FFF2-40B4-BE49-F238E27FC236}">
                <a16:creationId xmlns:a16="http://schemas.microsoft.com/office/drawing/2014/main" id="{F496E061-70AD-45E6-B695-FC98F9148117}"/>
              </a:ext>
            </a:extLst>
          </p:cNvPr>
          <p:cNvSpPr>
            <a:spLocks noGrp="1"/>
          </p:cNvSpPr>
          <p:nvPr>
            <p:ph type="sldNum" sz="quarter" idx="12"/>
          </p:nvPr>
        </p:nvSpPr>
        <p:spPr/>
        <p:txBody>
          <a:bodyPr/>
          <a:lstStyle/>
          <a:p>
            <a:fld id="{06668B70-52D5-4929-987C-994778F03EBF}" type="slidenum">
              <a:rPr lang="nb-NO" smtClean="0"/>
              <a:t>‹#›</a:t>
            </a:fld>
            <a:endParaRPr lang="nb-NO"/>
          </a:p>
        </p:txBody>
      </p:sp>
    </p:spTree>
    <p:extLst>
      <p:ext uri="{BB962C8B-B14F-4D97-AF65-F5344CB8AC3E}">
        <p14:creationId xmlns:p14="http://schemas.microsoft.com/office/powerpoint/2010/main" val="2710271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eloverskrif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8D2398-FC0D-4E0C-B5AD-8C2E8FAF03F9}"/>
              </a:ext>
            </a:extLst>
          </p:cNvPr>
          <p:cNvSpPr>
            <a:spLocks noGrp="1"/>
          </p:cNvSpPr>
          <p:nvPr>
            <p:ph type="title"/>
          </p:nvPr>
        </p:nvSpPr>
        <p:spPr>
          <a:xfrm>
            <a:off x="1068126" y="1662031"/>
            <a:ext cx="6273202" cy="739264"/>
          </a:xfrm>
        </p:spPr>
        <p:txBody>
          <a:bodyPr anchor="t">
            <a:normAutofit/>
          </a:bodyPr>
          <a:lstStyle>
            <a:lvl1pPr>
              <a:defRPr sz="4000" b="1">
                <a:solidFill>
                  <a:srgbClr val="004A93"/>
                </a:solidFill>
              </a:defRPr>
            </a:lvl1pPr>
          </a:lstStyle>
          <a:p>
            <a:r>
              <a:rPr lang="nb-NO" smtClean="0"/>
              <a:t>Klikk for å redigere tittelstil</a:t>
            </a:r>
            <a:endParaRPr lang="nb-NO" dirty="0"/>
          </a:p>
        </p:txBody>
      </p:sp>
      <p:sp>
        <p:nvSpPr>
          <p:cNvPr id="3" name="Plassholder for tekst 2">
            <a:extLst>
              <a:ext uri="{FF2B5EF4-FFF2-40B4-BE49-F238E27FC236}">
                <a16:creationId xmlns:a16="http://schemas.microsoft.com/office/drawing/2014/main" id="{C8449673-CC7C-4DA6-A417-52E1BA9E8A22}"/>
              </a:ext>
            </a:extLst>
          </p:cNvPr>
          <p:cNvSpPr>
            <a:spLocks noGrp="1"/>
          </p:cNvSpPr>
          <p:nvPr>
            <p:ph type="body" idx="1"/>
          </p:nvPr>
        </p:nvSpPr>
        <p:spPr>
          <a:xfrm>
            <a:off x="1068125" y="2525486"/>
            <a:ext cx="6273201" cy="1830268"/>
          </a:xfrm>
        </p:spPr>
        <p:txBody>
          <a:bodyPr/>
          <a:lstStyle>
            <a:lvl1pPr marL="342900" indent="-342900">
              <a:buFont typeface="Arial" panose="020B0604020202020204" pitchFamily="34" charset="0"/>
              <a:buChar char="•"/>
              <a:defRPr sz="2400">
                <a:solidFill>
                  <a:srgbClr val="004A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a:extLst>
              <a:ext uri="{FF2B5EF4-FFF2-40B4-BE49-F238E27FC236}">
                <a16:creationId xmlns:a16="http://schemas.microsoft.com/office/drawing/2014/main" id="{080DC206-59CA-4E90-A602-5AD07F2A2B75}"/>
              </a:ext>
            </a:extLst>
          </p:cNvPr>
          <p:cNvSpPr>
            <a:spLocks noGrp="1"/>
          </p:cNvSpPr>
          <p:nvPr>
            <p:ph type="dt" sz="half" idx="10"/>
          </p:nvPr>
        </p:nvSpPr>
        <p:spPr/>
        <p:txBody>
          <a:bodyPr/>
          <a:lstStyle/>
          <a:p>
            <a:r>
              <a:rPr lang="en-US" smtClean="0"/>
              <a:t>06/03/2021</a:t>
            </a:r>
            <a:endParaRPr lang="nb-NO"/>
          </a:p>
        </p:txBody>
      </p:sp>
      <p:sp>
        <p:nvSpPr>
          <p:cNvPr id="5" name="Plassholder for bunntekst 4">
            <a:extLst>
              <a:ext uri="{FF2B5EF4-FFF2-40B4-BE49-F238E27FC236}">
                <a16:creationId xmlns:a16="http://schemas.microsoft.com/office/drawing/2014/main" id="{93736C9F-6C44-40F8-907A-64A805F6E5FE}"/>
              </a:ext>
            </a:extLst>
          </p:cNvPr>
          <p:cNvSpPr>
            <a:spLocks noGrp="1"/>
          </p:cNvSpPr>
          <p:nvPr>
            <p:ph type="ftr" sz="quarter" idx="11"/>
          </p:nvPr>
        </p:nvSpPr>
        <p:spPr/>
        <p:txBody>
          <a:bodyPr/>
          <a:lstStyle/>
          <a:p>
            <a:r>
              <a:rPr lang="nb-NO" smtClean="0"/>
              <a:t>Spring 2021 - Lecture 10</a:t>
            </a:r>
            <a:endParaRPr lang="nb-NO"/>
          </a:p>
        </p:txBody>
      </p:sp>
      <p:sp>
        <p:nvSpPr>
          <p:cNvPr id="6" name="Plassholder for lysbildenummer 5">
            <a:extLst>
              <a:ext uri="{FF2B5EF4-FFF2-40B4-BE49-F238E27FC236}">
                <a16:creationId xmlns:a16="http://schemas.microsoft.com/office/drawing/2014/main" id="{1BE58951-B062-4BB7-956B-735D4E7F164B}"/>
              </a:ext>
            </a:extLst>
          </p:cNvPr>
          <p:cNvSpPr>
            <a:spLocks noGrp="1"/>
          </p:cNvSpPr>
          <p:nvPr>
            <p:ph type="sldNum" sz="quarter" idx="12"/>
          </p:nvPr>
        </p:nvSpPr>
        <p:spPr/>
        <p:txBody>
          <a:bodyPr/>
          <a:lstStyle/>
          <a:p>
            <a:fld id="{06668B70-52D5-4929-987C-994778F03EBF}" type="slidenum">
              <a:rPr lang="nb-NO" smtClean="0"/>
              <a:t>‹#›</a:t>
            </a:fld>
            <a:endParaRPr lang="nb-NO"/>
          </a:p>
        </p:txBody>
      </p:sp>
      <p:sp>
        <p:nvSpPr>
          <p:cNvPr id="8" name="Plassholder for bilde 7">
            <a:extLst>
              <a:ext uri="{FF2B5EF4-FFF2-40B4-BE49-F238E27FC236}">
                <a16:creationId xmlns:a16="http://schemas.microsoft.com/office/drawing/2014/main" id="{A87EF4F6-FD80-4958-8E24-E37042191401}"/>
              </a:ext>
            </a:extLst>
          </p:cNvPr>
          <p:cNvSpPr>
            <a:spLocks noGrp="1"/>
          </p:cNvSpPr>
          <p:nvPr>
            <p:ph type="pic" sz="quarter" idx="13"/>
          </p:nvPr>
        </p:nvSpPr>
        <p:spPr>
          <a:xfrm>
            <a:off x="8516983" y="1"/>
            <a:ext cx="3675017" cy="5928526"/>
          </a:xfrm>
        </p:spPr>
        <p:txBody>
          <a:bodyPr/>
          <a:lstStyle/>
          <a:p>
            <a:r>
              <a:rPr lang="nb-NO" smtClean="0"/>
              <a:t>Klikk ikonet for å legge til et bilde</a:t>
            </a:r>
            <a:endParaRPr lang="nb-NO"/>
          </a:p>
        </p:txBody>
      </p:sp>
    </p:spTree>
    <p:extLst>
      <p:ext uri="{BB962C8B-B14F-4D97-AF65-F5344CB8AC3E}">
        <p14:creationId xmlns:p14="http://schemas.microsoft.com/office/powerpoint/2010/main" val="182355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8">
            <a:lum/>
          </a:blip>
          <a:srcRect/>
          <a:stretch>
            <a:fillRect/>
          </a:stretch>
        </a:blip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3F13CE7-7E72-49FD-9179-672195AA84B6}"/>
              </a:ext>
            </a:extLst>
          </p:cNvPr>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31C6E529-3426-4CD8-8DE8-704A002609E3}"/>
              </a:ext>
            </a:extLst>
          </p:cNvPr>
          <p:cNvSpPr>
            <a:spLocks noGrp="1"/>
          </p:cNvSpPr>
          <p:nvPr>
            <p:ph type="body" idx="1"/>
          </p:nvPr>
        </p:nvSpPr>
        <p:spPr>
          <a:xfrm>
            <a:off x="838200" y="1825625"/>
            <a:ext cx="10515600" cy="3660775"/>
          </a:xfrm>
          <a:prstGeom prst="rect">
            <a:avLst/>
          </a:prstGeom>
        </p:spPr>
        <p:txBody>
          <a:bodyPr vert="horz" lIns="91440" tIns="45720" rIns="91440" bIns="4572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D905DCFF-9452-43CA-A8F2-63B746EF635B}"/>
              </a:ext>
            </a:extLst>
          </p:cNvPr>
          <p:cNvSpPr>
            <a:spLocks noGrp="1"/>
          </p:cNvSpPr>
          <p:nvPr>
            <p:ph type="dt" sz="half" idx="2"/>
          </p:nvPr>
        </p:nvSpPr>
        <p:spPr>
          <a:xfrm>
            <a:off x="2380593" y="6292742"/>
            <a:ext cx="1200806" cy="365125"/>
          </a:xfrm>
          <a:prstGeom prst="rect">
            <a:avLst/>
          </a:prstGeom>
        </p:spPr>
        <p:txBody>
          <a:bodyPr vert="horz" lIns="91440" tIns="45720" rIns="91440" bIns="45720" rtlCol="0" anchor="ctr"/>
          <a:lstStyle>
            <a:lvl1pPr algn="l">
              <a:defRPr sz="1200" b="1">
                <a:solidFill>
                  <a:srgbClr val="004A93"/>
                </a:solidFill>
              </a:defRPr>
            </a:lvl1pPr>
          </a:lstStyle>
          <a:p>
            <a:r>
              <a:rPr lang="en-US" smtClean="0"/>
              <a:t>06/03/2021</a:t>
            </a:r>
            <a:endParaRPr lang="nb-NO" dirty="0"/>
          </a:p>
        </p:txBody>
      </p:sp>
      <p:sp>
        <p:nvSpPr>
          <p:cNvPr id="5" name="Plassholder for bunntekst 4">
            <a:extLst>
              <a:ext uri="{FF2B5EF4-FFF2-40B4-BE49-F238E27FC236}">
                <a16:creationId xmlns:a16="http://schemas.microsoft.com/office/drawing/2014/main" id="{E2F726A0-91AD-490D-8F7E-2F883D0BDC06}"/>
              </a:ext>
            </a:extLst>
          </p:cNvPr>
          <p:cNvSpPr>
            <a:spLocks noGrp="1"/>
          </p:cNvSpPr>
          <p:nvPr>
            <p:ph type="ftr" sz="quarter" idx="3"/>
          </p:nvPr>
        </p:nvSpPr>
        <p:spPr>
          <a:xfrm>
            <a:off x="3723500" y="6292742"/>
            <a:ext cx="6208704" cy="365125"/>
          </a:xfrm>
          <a:prstGeom prst="rect">
            <a:avLst/>
          </a:prstGeom>
        </p:spPr>
        <p:txBody>
          <a:bodyPr vert="horz" lIns="91440" tIns="45720" rIns="91440" bIns="45720" rtlCol="0" anchor="ctr"/>
          <a:lstStyle>
            <a:lvl1pPr algn="ctr">
              <a:defRPr sz="1200" b="1">
                <a:solidFill>
                  <a:srgbClr val="004A93"/>
                </a:solidFill>
              </a:defRPr>
            </a:lvl1pPr>
          </a:lstStyle>
          <a:p>
            <a:r>
              <a:rPr lang="nb-NO" smtClean="0"/>
              <a:t>Spring 2021 - Lecture 10</a:t>
            </a:r>
            <a:endParaRPr lang="nb-NO" dirty="0"/>
          </a:p>
        </p:txBody>
      </p:sp>
      <p:sp>
        <p:nvSpPr>
          <p:cNvPr id="6" name="Plassholder for lysbildenummer 5">
            <a:extLst>
              <a:ext uri="{FF2B5EF4-FFF2-40B4-BE49-F238E27FC236}">
                <a16:creationId xmlns:a16="http://schemas.microsoft.com/office/drawing/2014/main" id="{76EDB195-5C8F-492E-BE84-4A9C1B3F7A90}"/>
              </a:ext>
            </a:extLst>
          </p:cNvPr>
          <p:cNvSpPr>
            <a:spLocks noGrp="1"/>
          </p:cNvSpPr>
          <p:nvPr>
            <p:ph type="sldNum" sz="quarter" idx="4"/>
          </p:nvPr>
        </p:nvSpPr>
        <p:spPr>
          <a:xfrm>
            <a:off x="10074303" y="6292742"/>
            <a:ext cx="859083" cy="365125"/>
          </a:xfrm>
          <a:prstGeom prst="rect">
            <a:avLst/>
          </a:prstGeom>
        </p:spPr>
        <p:txBody>
          <a:bodyPr vert="horz" lIns="91440" tIns="45720" rIns="91440" bIns="45720" rtlCol="0" anchor="ctr"/>
          <a:lstStyle>
            <a:lvl1pPr algn="r">
              <a:defRPr sz="1200" b="1">
                <a:solidFill>
                  <a:srgbClr val="004A93"/>
                </a:solidFill>
              </a:defRPr>
            </a:lvl1pPr>
          </a:lstStyle>
          <a:p>
            <a:fld id="{06668B70-52D5-4929-987C-994778F03EBF}" type="slidenum">
              <a:rPr lang="nb-NO" smtClean="0"/>
              <a:pPr/>
              <a:t>‹#›</a:t>
            </a:fld>
            <a:endParaRPr lang="nb-NO" dirty="0"/>
          </a:p>
        </p:txBody>
      </p:sp>
      <p:pic>
        <p:nvPicPr>
          <p:cNvPr id="12" name="Bilde 11">
            <a:extLst>
              <a:ext uri="{FF2B5EF4-FFF2-40B4-BE49-F238E27FC236}">
                <a16:creationId xmlns:a16="http://schemas.microsoft.com/office/drawing/2014/main" id="{7BE4884A-7C66-4471-9DC2-28A0785C029A}"/>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11075486" y="6256460"/>
            <a:ext cx="474315" cy="416546"/>
          </a:xfrm>
          <a:prstGeom prst="rect">
            <a:avLst/>
          </a:prstGeom>
        </p:spPr>
      </p:pic>
      <p:pic>
        <p:nvPicPr>
          <p:cNvPr id="9" name="Bilde 8">
            <a:extLst>
              <a:ext uri="{FF2B5EF4-FFF2-40B4-BE49-F238E27FC236}">
                <a16:creationId xmlns:a16="http://schemas.microsoft.com/office/drawing/2014/main" id="{62334063-BE89-470A-9647-0823B610892C}"/>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384935" y="6293084"/>
            <a:ext cx="1633435" cy="360000"/>
          </a:xfrm>
          <a:prstGeom prst="rect">
            <a:avLst/>
          </a:prstGeom>
        </p:spPr>
      </p:pic>
    </p:spTree>
    <p:extLst>
      <p:ext uri="{BB962C8B-B14F-4D97-AF65-F5344CB8AC3E}">
        <p14:creationId xmlns:p14="http://schemas.microsoft.com/office/powerpoint/2010/main" val="4253952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71" r:id="rId4"/>
    <p:sldLayoutId id="2147483672" r:id="rId5"/>
    <p:sldLayoutId id="2147483670" r:id="rId6"/>
    <p:sldLayoutId id="2147483654" r:id="rId7"/>
    <p:sldLayoutId id="2147483655" r:id="rId8"/>
    <p:sldLayoutId id="2147483651" r:id="rId9"/>
    <p:sldLayoutId id="2147483674" r:id="rId10"/>
    <p:sldLayoutId id="2147483660" r:id="rId11"/>
    <p:sldLayoutId id="2147483675" r:id="rId12"/>
    <p:sldLayoutId id="2147483661" r:id="rId13"/>
    <p:sldLayoutId id="2147483676" r:id="rId14"/>
    <p:sldLayoutId id="2147483673" r:id="rId15"/>
    <p:sldLayoutId id="2147483677" r:id="rId16"/>
    <p:sldLayoutId id="2147483664" r:id="rId17"/>
    <p:sldLayoutId id="2147483678" r:id="rId18"/>
    <p:sldLayoutId id="2147483665" r:id="rId19"/>
    <p:sldLayoutId id="2147483679" r:id="rId20"/>
    <p:sldLayoutId id="2147483666" r:id="rId21"/>
    <p:sldLayoutId id="2147483680" r:id="rId22"/>
    <p:sldLayoutId id="2147483667" r:id="rId23"/>
    <p:sldLayoutId id="2147483681" r:id="rId24"/>
    <p:sldLayoutId id="2147483668" r:id="rId25"/>
    <p:sldLayoutId id="2147483682" r:id="rId26"/>
  </p:sldLayoutIdLst>
  <p:hf hdr="0"/>
  <p:txStyles>
    <p:titleStyle>
      <a:lvl1pPr algn="l" defTabSz="914400" rtl="0" eaLnBrk="1" latinLnBrk="0" hangingPunct="1">
        <a:lnSpc>
          <a:spcPct val="90000"/>
        </a:lnSpc>
        <a:spcBef>
          <a:spcPct val="0"/>
        </a:spcBef>
        <a:buNone/>
        <a:defRPr sz="4400" b="1" kern="1200">
          <a:solidFill>
            <a:srgbClr val="004A93"/>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cribbr.com/statistics/levels-of-measurement/"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cribbr.com/statistics/levels-of-measurement/" TargetMode="External"/><Relationship Id="rId2" Type="http://schemas.openxmlformats.org/officeDocument/2006/relationships/hyperlink" Target="https://www.med.uio.no/imb/forskning/publikasjoner/boker/2007/epidemiolgiske-kliniske-forskningsmetoder.html" TargetMode="External"/><Relationship Id="rId1" Type="http://schemas.openxmlformats.org/officeDocument/2006/relationships/slideLayout" Target="../slideLayouts/slideLayout2.xml"/><Relationship Id="rId4" Type="http://schemas.openxmlformats.org/officeDocument/2006/relationships/hyperlink" Target="https://www.statisticssolutions.com/dissertation-resources/descriptive-statistics/data-levels-of-measure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bunntekst 1"/>
          <p:cNvSpPr>
            <a:spLocks noGrp="1"/>
          </p:cNvSpPr>
          <p:nvPr>
            <p:ph type="ftr" sz="quarter" idx="11"/>
          </p:nvPr>
        </p:nvSpPr>
        <p:spPr/>
        <p:txBody>
          <a:bodyPr/>
          <a:lstStyle/>
          <a:p>
            <a:r>
              <a:rPr lang="nb-NO" smtClean="0"/>
              <a:t>Spring 2021 - Lecture 10</a:t>
            </a:r>
            <a:endParaRPr lang="nb-NO"/>
          </a:p>
        </p:txBody>
      </p:sp>
      <p:sp>
        <p:nvSpPr>
          <p:cNvPr id="3" name="Plassholder for lysbildenummer 2"/>
          <p:cNvSpPr>
            <a:spLocks noGrp="1"/>
          </p:cNvSpPr>
          <p:nvPr>
            <p:ph type="sldNum" sz="quarter" idx="12"/>
          </p:nvPr>
        </p:nvSpPr>
        <p:spPr/>
        <p:txBody>
          <a:bodyPr/>
          <a:lstStyle/>
          <a:p>
            <a:fld id="{06668B70-52D5-4929-987C-994778F03EBF}" type="slidenum">
              <a:rPr lang="nb-NO" smtClean="0"/>
              <a:t>1</a:t>
            </a:fld>
            <a:endParaRPr lang="nb-NO"/>
          </a:p>
        </p:txBody>
      </p:sp>
      <p:sp>
        <p:nvSpPr>
          <p:cNvPr id="4" name="Tittel 3"/>
          <p:cNvSpPr>
            <a:spLocks noGrp="1"/>
          </p:cNvSpPr>
          <p:nvPr>
            <p:ph type="title"/>
          </p:nvPr>
        </p:nvSpPr>
        <p:spPr/>
        <p:txBody>
          <a:bodyPr>
            <a:normAutofit/>
          </a:bodyPr>
          <a:lstStyle/>
          <a:p>
            <a:r>
              <a:rPr lang="en-US" dirty="0" smtClean="0"/>
              <a:t>Data Types</a:t>
            </a:r>
            <a:endParaRPr lang="en-US" dirty="0"/>
          </a:p>
        </p:txBody>
      </p:sp>
      <p:sp>
        <p:nvSpPr>
          <p:cNvPr id="5" name="Plassholder for tekst 4"/>
          <p:cNvSpPr>
            <a:spLocks noGrp="1"/>
          </p:cNvSpPr>
          <p:nvPr>
            <p:ph type="body" idx="1"/>
          </p:nvPr>
        </p:nvSpPr>
        <p:spPr/>
        <p:txBody>
          <a:bodyPr/>
          <a:lstStyle/>
          <a:p>
            <a:pPr marL="0" indent="0">
              <a:buNone/>
            </a:pPr>
            <a:r>
              <a:rPr lang="en-US" dirty="0" smtClean="0"/>
              <a:t>Nina Gunnes</a:t>
            </a:r>
          </a:p>
          <a:p>
            <a:pPr marL="0" indent="0">
              <a:buNone/>
            </a:pPr>
            <a:r>
              <a:rPr lang="en-US" dirty="0" smtClean="0"/>
              <a:t>June 3, 2021</a:t>
            </a:r>
            <a:endParaRPr lang="en-US" dirty="0"/>
          </a:p>
        </p:txBody>
      </p:sp>
      <p:pic>
        <p:nvPicPr>
          <p:cNvPr id="7" name="Plassholder for bilde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463" b="1463"/>
          <a:stretch>
            <a:fillRect/>
          </a:stretch>
        </p:blipFill>
        <p:spPr/>
      </p:pic>
      <p:sp>
        <p:nvSpPr>
          <p:cNvPr id="6" name="Plassholder for dato 5"/>
          <p:cNvSpPr>
            <a:spLocks noGrp="1"/>
          </p:cNvSpPr>
          <p:nvPr>
            <p:ph type="dt" sz="half" idx="10"/>
          </p:nvPr>
        </p:nvSpPr>
        <p:spPr/>
        <p:txBody>
          <a:bodyPr/>
          <a:lstStyle/>
          <a:p>
            <a:r>
              <a:rPr lang="en-US" smtClean="0"/>
              <a:t>06/03/2021</a:t>
            </a:r>
            <a:endParaRPr lang="nb-NO" dirty="0"/>
          </a:p>
        </p:txBody>
      </p:sp>
    </p:spTree>
    <p:extLst>
      <p:ext uri="{BB962C8B-B14F-4D97-AF65-F5344CB8AC3E}">
        <p14:creationId xmlns:p14="http://schemas.microsoft.com/office/powerpoint/2010/main" val="1099429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Visual analog scale (VAS)</a:t>
            </a:r>
            <a:endParaRPr lang="en-US" dirty="0"/>
          </a:p>
        </p:txBody>
      </p:sp>
      <p:sp>
        <p:nvSpPr>
          <p:cNvPr id="3" name="Plassholder for innhold 2"/>
          <p:cNvSpPr>
            <a:spLocks noGrp="1"/>
          </p:cNvSpPr>
          <p:nvPr>
            <p:ph idx="1"/>
          </p:nvPr>
        </p:nvSpPr>
        <p:spPr/>
        <p:txBody>
          <a:bodyPr>
            <a:normAutofit/>
          </a:bodyPr>
          <a:lstStyle/>
          <a:p>
            <a:r>
              <a:rPr lang="en-US" dirty="0" smtClean="0"/>
              <a:t>Forming approximately continuous ordinal data</a:t>
            </a:r>
          </a:p>
          <a:p>
            <a:r>
              <a:rPr lang="en-US" dirty="0" smtClean="0"/>
              <a:t>Often a 100 mm straight line</a:t>
            </a:r>
          </a:p>
          <a:p>
            <a:r>
              <a:rPr lang="en-US" dirty="0" smtClean="0"/>
              <a:t>Measurement given by a marking on the line</a:t>
            </a:r>
          </a:p>
          <a:p>
            <a:pPr lvl="1"/>
            <a:r>
              <a:rPr lang="en-US" dirty="0" smtClean="0"/>
              <a:t>Value between two extremes</a:t>
            </a:r>
          </a:p>
          <a:p>
            <a:pPr lvl="1"/>
            <a:r>
              <a:rPr lang="en-US" dirty="0" smtClean="0"/>
              <a:t>Many possible positions</a:t>
            </a:r>
          </a:p>
          <a:p>
            <a:r>
              <a:rPr lang="en-US" dirty="0"/>
              <a:t>Different </a:t>
            </a:r>
            <a:r>
              <a:rPr lang="en-US" dirty="0" smtClean="0"/>
              <a:t>definitions </a:t>
            </a:r>
            <a:r>
              <a:rPr lang="en-US" dirty="0"/>
              <a:t>of the extremes</a:t>
            </a:r>
          </a:p>
          <a:p>
            <a:pPr lvl="1"/>
            <a:r>
              <a:rPr lang="en-US" dirty="0"/>
              <a:t>Perceived level </a:t>
            </a:r>
            <a:r>
              <a:rPr lang="en-US" dirty="0" smtClean="0"/>
              <a:t>of discomfort, pain, etc.: </a:t>
            </a:r>
            <a:r>
              <a:rPr lang="en-US" dirty="0"/>
              <a:t>0 – nothing vs. 100 – </a:t>
            </a:r>
            <a:r>
              <a:rPr lang="en-US" dirty="0" smtClean="0"/>
              <a:t>extreme</a:t>
            </a:r>
          </a:p>
          <a:p>
            <a:pPr lvl="1"/>
            <a:r>
              <a:rPr lang="en-US" dirty="0" smtClean="0"/>
              <a:t>Bipolar (two opposite characteristics): uncertain vs. self-confident</a:t>
            </a:r>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10</a:t>
            </a:fld>
            <a:endParaRPr lang="nb-NO"/>
          </a:p>
        </p:txBody>
      </p:sp>
    </p:spTree>
    <p:extLst>
      <p:ext uri="{BB962C8B-B14F-4D97-AF65-F5344CB8AC3E}">
        <p14:creationId xmlns:p14="http://schemas.microsoft.com/office/powerpoint/2010/main" val="1464241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Numerical data</a:t>
            </a:r>
            <a:endParaRPr lang="en-US" dirty="0"/>
          </a:p>
        </p:txBody>
      </p:sp>
      <p:sp>
        <p:nvSpPr>
          <p:cNvPr id="3" name="Plassholder for innhold 2"/>
          <p:cNvSpPr>
            <a:spLocks noGrp="1"/>
          </p:cNvSpPr>
          <p:nvPr>
            <p:ph idx="1"/>
          </p:nvPr>
        </p:nvSpPr>
        <p:spPr/>
        <p:txBody>
          <a:bodyPr/>
          <a:lstStyle/>
          <a:p>
            <a:r>
              <a:rPr lang="en-US" smtClean="0"/>
              <a:t>Mathematically </a:t>
            </a:r>
            <a:r>
              <a:rPr lang="en-US" dirty="0" smtClean="0"/>
              <a:t>the highest form of data</a:t>
            </a:r>
          </a:p>
          <a:p>
            <a:r>
              <a:rPr lang="en-US" dirty="0" smtClean="0"/>
              <a:t>Clearly defined </a:t>
            </a:r>
            <a:r>
              <a:rPr lang="en-US" dirty="0" smtClean="0">
                <a:solidFill>
                  <a:srgbClr val="FF0000"/>
                </a:solidFill>
              </a:rPr>
              <a:t>quantity</a:t>
            </a:r>
            <a:r>
              <a:rPr lang="en-US" dirty="0" smtClean="0"/>
              <a:t> and </a:t>
            </a:r>
            <a:r>
              <a:rPr lang="en-US" dirty="0" smtClean="0">
                <a:solidFill>
                  <a:srgbClr val="FF0000"/>
                </a:solidFill>
              </a:rPr>
              <a:t>distance</a:t>
            </a:r>
            <a:r>
              <a:rPr lang="en-US" dirty="0" smtClean="0"/>
              <a:t> between values</a:t>
            </a:r>
          </a:p>
          <a:p>
            <a:pPr lvl="1"/>
            <a:r>
              <a:rPr lang="en-US" dirty="0" smtClean="0"/>
              <a:t>“Twice as much”</a:t>
            </a:r>
          </a:p>
          <a:p>
            <a:pPr lvl="1"/>
            <a:r>
              <a:rPr lang="en-US" dirty="0" smtClean="0"/>
              <a:t>“Decrease of 5 kg”</a:t>
            </a:r>
          </a:p>
          <a:p>
            <a:r>
              <a:rPr lang="en-US" dirty="0" smtClean="0"/>
              <a:t>Several options for describing and analyzing the data</a:t>
            </a:r>
          </a:p>
          <a:p>
            <a:pPr lvl="1"/>
            <a:r>
              <a:rPr lang="en-US" dirty="0" smtClean="0"/>
              <a:t>Median and mean both valid</a:t>
            </a:r>
          </a:p>
          <a:p>
            <a:r>
              <a:rPr lang="en-US" dirty="0" smtClean="0"/>
              <a:t>Important information from scatter plot or histogram</a:t>
            </a:r>
          </a:p>
          <a:p>
            <a:pPr lvl="1"/>
            <a:r>
              <a:rPr lang="en-US" dirty="0" smtClean="0"/>
              <a:t>Indication of suitable methods to apply</a:t>
            </a:r>
            <a:endParaRPr lang="en-US" dirty="0"/>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11</a:t>
            </a:fld>
            <a:endParaRPr lang="nb-NO"/>
          </a:p>
        </p:txBody>
      </p:sp>
    </p:spTree>
    <p:extLst>
      <p:ext uri="{BB962C8B-B14F-4D97-AF65-F5344CB8AC3E}">
        <p14:creationId xmlns:p14="http://schemas.microsoft.com/office/powerpoint/2010/main" val="1292426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Numerical data, cont.</a:t>
            </a:r>
            <a:endParaRPr lang="en-US" dirty="0"/>
          </a:p>
        </p:txBody>
      </p:sp>
      <p:sp>
        <p:nvSpPr>
          <p:cNvPr id="3" name="Plassholder for innhold 2"/>
          <p:cNvSpPr>
            <a:spLocks noGrp="1"/>
          </p:cNvSpPr>
          <p:nvPr>
            <p:ph idx="1"/>
          </p:nvPr>
        </p:nvSpPr>
        <p:spPr/>
        <p:txBody>
          <a:bodyPr/>
          <a:lstStyle/>
          <a:p>
            <a:r>
              <a:rPr lang="en-US" dirty="0" smtClean="0"/>
              <a:t>Four different types</a:t>
            </a:r>
          </a:p>
          <a:p>
            <a:pPr lvl="1"/>
            <a:r>
              <a:rPr lang="en-US" dirty="0" smtClean="0"/>
              <a:t>Count data</a:t>
            </a:r>
          </a:p>
          <a:p>
            <a:pPr lvl="1"/>
            <a:r>
              <a:rPr lang="en-US" dirty="0" smtClean="0"/>
              <a:t>Continuous non-negative data</a:t>
            </a:r>
          </a:p>
          <a:p>
            <a:pPr lvl="1"/>
            <a:r>
              <a:rPr lang="en-US" dirty="0" smtClean="0"/>
              <a:t>Continuous interval-limited data</a:t>
            </a:r>
          </a:p>
          <a:p>
            <a:pPr lvl="1"/>
            <a:r>
              <a:rPr lang="en-US" dirty="0" smtClean="0"/>
              <a:t>Continuous unlimited data</a:t>
            </a:r>
          </a:p>
          <a:p>
            <a:r>
              <a:rPr lang="en-US" dirty="0" smtClean="0"/>
              <a:t>Continuous numerical data not requiring any decimals</a:t>
            </a:r>
          </a:p>
          <a:p>
            <a:r>
              <a:rPr lang="en-US" dirty="0" smtClean="0"/>
              <a:t>Important to distinguish non-negative data from other numerical data</a:t>
            </a:r>
          </a:p>
          <a:p>
            <a:pPr lvl="1"/>
            <a:r>
              <a:rPr lang="en-US" dirty="0" smtClean="0"/>
              <a:t>Often right-skewed (i.e., long right tail)</a:t>
            </a:r>
            <a:endParaRPr lang="en-US" dirty="0"/>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12</a:t>
            </a:fld>
            <a:endParaRPr lang="nb-NO"/>
          </a:p>
        </p:txBody>
      </p:sp>
    </p:spTree>
    <p:extLst>
      <p:ext uri="{BB962C8B-B14F-4D97-AF65-F5344CB8AC3E}">
        <p14:creationId xmlns:p14="http://schemas.microsoft.com/office/powerpoint/2010/main" val="286228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1" nodeType="clickEffect">
                                  <p:stCondLst>
                                    <p:cond delay="0"/>
                                  </p:stCondLst>
                                  <p:childTnLst>
                                    <p:set>
                                      <p:cBhvr override="childStyle">
                                        <p:cTn id="6" dur="indefinite"/>
                                        <p:tgtEl>
                                          <p:spTgt spid="3">
                                            <p:txEl>
                                              <p:pRg st="1" end="1"/>
                                            </p:txEl>
                                          </p:spTgt>
                                        </p:tgtEl>
                                        <p:attrNameLst>
                                          <p:attrName>style.color</p:attrName>
                                        </p:attrNameLst>
                                      </p:cBhvr>
                                      <p:to>
                                        <p:clrVal>
                                          <a:srgbClr val="FF0000"/>
                                        </p:clrVal>
                                      </p:to>
                                    </p:set>
                                  </p:childTnLst>
                                  <p:subTnLst>
                                    <p:animClr clrSpc="rgb" dir="cw">
                                      <p:cBhvr override="childStyle">
                                        <p:cTn dur="1" fill="hold" display="0" masterRel="nextClick" afterEffect="1"/>
                                        <p:tgtEl>
                                          <p:spTgt spid="3">
                                            <p:txEl>
                                              <p:pRg st="1" end="1"/>
                                            </p:txEl>
                                          </p:spTgt>
                                        </p:tgtEl>
                                        <p:attrNameLst>
                                          <p:attrName>ppt_c</p:attrName>
                                        </p:attrNameLst>
                                      </p:cBhvr>
                                      <p:to>
                                        <a:schemeClr val="tx1"/>
                                      </p:to>
                                    </p:animClr>
                                  </p:subTnLst>
                                </p:cTn>
                              </p:par>
                            </p:childTnLst>
                          </p:cTn>
                        </p:par>
                      </p:childTnLst>
                    </p:cTn>
                  </p:par>
                  <p:par>
                    <p:cTn id="7" fill="hold">
                      <p:stCondLst>
                        <p:cond delay="indefinite"/>
                      </p:stCondLst>
                      <p:childTnLst>
                        <p:par>
                          <p:cTn id="8" fill="hold">
                            <p:stCondLst>
                              <p:cond delay="0"/>
                            </p:stCondLst>
                            <p:childTnLst>
                              <p:par>
                                <p:cTn id="9" presetID="3" presetClass="emph" presetSubtype="1" nodeType="clickEffect">
                                  <p:stCondLst>
                                    <p:cond delay="0"/>
                                  </p:stCondLst>
                                  <p:childTnLst>
                                    <p:set>
                                      <p:cBhvr override="childStyle">
                                        <p:cTn id="10" dur="indefinite"/>
                                        <p:tgtEl>
                                          <p:spTgt spid="3">
                                            <p:txEl>
                                              <p:pRg st="2" end="2"/>
                                            </p:txEl>
                                          </p:spTgt>
                                        </p:tgtEl>
                                        <p:attrNameLst>
                                          <p:attrName>style.color</p:attrName>
                                        </p:attrNameLst>
                                      </p:cBhvr>
                                      <p:to>
                                        <p:clrVal>
                                          <a:srgbClr val="FF0000"/>
                                        </p:clrVal>
                                      </p:to>
                                    </p:set>
                                  </p:childTnLst>
                                  <p:subTnLst>
                                    <p:animClr clrSpc="rgb" dir="cw">
                                      <p:cBhvr override="childStyle">
                                        <p:cTn dur="1" fill="hold" display="0" masterRel="nextClick" afterEffect="1"/>
                                        <p:tgtEl>
                                          <p:spTgt spid="3">
                                            <p:txEl>
                                              <p:pRg st="2" end="2"/>
                                            </p:txEl>
                                          </p:spTgt>
                                        </p:tgtEl>
                                        <p:attrNameLst>
                                          <p:attrName>ppt_c</p:attrName>
                                        </p:attrNameLst>
                                      </p:cBhvr>
                                      <p:to>
                                        <a:schemeClr val="tx1"/>
                                      </p:to>
                                    </p:animClr>
                                  </p:subTnLst>
                                </p:cTn>
                              </p:par>
                              <p:par>
                                <p:cTn id="11" presetID="3" presetClass="emph" presetSubtype="1" nodeType="withEffect">
                                  <p:stCondLst>
                                    <p:cond delay="0"/>
                                  </p:stCondLst>
                                  <p:childTnLst>
                                    <p:set>
                                      <p:cBhvr override="childStyle">
                                        <p:cTn id="12" dur="indefinite"/>
                                        <p:tgtEl>
                                          <p:spTgt spid="3">
                                            <p:txEl>
                                              <p:pRg st="3" end="3"/>
                                            </p:txEl>
                                          </p:spTgt>
                                        </p:tgtEl>
                                        <p:attrNameLst>
                                          <p:attrName>style.color</p:attrName>
                                        </p:attrNameLst>
                                      </p:cBhvr>
                                      <p:to>
                                        <p:clrVal>
                                          <a:srgbClr val="FF0000"/>
                                        </p:clrVal>
                                      </p:to>
                                    </p:set>
                                  </p:childTnLst>
                                  <p:subTnLst>
                                    <p:animClr clrSpc="rgb" dir="cw">
                                      <p:cBhvr override="childStyle">
                                        <p:cTn dur="1" fill="hold" display="0" masterRel="nextClick" afterEffect="1"/>
                                        <p:tgtEl>
                                          <p:spTgt spid="3">
                                            <p:txEl>
                                              <p:pRg st="3" end="3"/>
                                            </p:txEl>
                                          </p:spTgt>
                                        </p:tgtEl>
                                        <p:attrNameLst>
                                          <p:attrName>ppt_c</p:attrName>
                                        </p:attrNameLst>
                                      </p:cBhvr>
                                      <p:to>
                                        <a:schemeClr val="tx1"/>
                                      </p:to>
                                    </p:animClr>
                                  </p:subTnLst>
                                </p:cTn>
                              </p:par>
                              <p:par>
                                <p:cTn id="13" presetID="3" presetClass="emph" presetSubtype="1" nodeType="withEffect">
                                  <p:stCondLst>
                                    <p:cond delay="0"/>
                                  </p:stCondLst>
                                  <p:childTnLst>
                                    <p:set>
                                      <p:cBhvr override="childStyle">
                                        <p:cTn id="14" dur="indefinite"/>
                                        <p:tgtEl>
                                          <p:spTgt spid="3">
                                            <p:txEl>
                                              <p:pRg st="4" end="4"/>
                                            </p:txEl>
                                          </p:spTgt>
                                        </p:tgtEl>
                                        <p:attrNameLst>
                                          <p:attrName>style.color</p:attrName>
                                        </p:attrNameLst>
                                      </p:cBhvr>
                                      <p:to>
                                        <p:clrVal>
                                          <a:srgbClr val="FF0000"/>
                                        </p:clrVal>
                                      </p:to>
                                    </p:set>
                                  </p:childTnLst>
                                  <p:subTnLst>
                                    <p:animClr clrSpc="rgb" dir="cw">
                                      <p:cBhvr override="childStyle">
                                        <p:cTn dur="1" fill="hold" display="0" masterRel="nextClick" afterEffect="1"/>
                                        <p:tgtEl>
                                          <p:spTgt spid="3">
                                            <p:txEl>
                                              <p:pRg st="4" end="4"/>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Numerical data, cont.</a:t>
            </a:r>
            <a:endParaRPr lang="en-US" dirty="0"/>
          </a:p>
        </p:txBody>
      </p:sp>
      <p:sp>
        <p:nvSpPr>
          <p:cNvPr id="3" name="Plassholder for innhold 2"/>
          <p:cNvSpPr>
            <a:spLocks noGrp="1"/>
          </p:cNvSpPr>
          <p:nvPr>
            <p:ph idx="1"/>
          </p:nvPr>
        </p:nvSpPr>
        <p:spPr/>
        <p:txBody>
          <a:bodyPr/>
          <a:lstStyle/>
          <a:p>
            <a:r>
              <a:rPr lang="en-US" dirty="0" smtClean="0"/>
              <a:t>Descriptive statistics depending on the distribution</a:t>
            </a:r>
          </a:p>
          <a:p>
            <a:pPr lvl="1"/>
            <a:r>
              <a:rPr lang="en-US" dirty="0" smtClean="0"/>
              <a:t>Median and quartiles for non-negative data</a:t>
            </a:r>
          </a:p>
          <a:p>
            <a:pPr lvl="1"/>
            <a:r>
              <a:rPr lang="en-US" dirty="0" smtClean="0"/>
              <a:t>Mean and standard deviation for continuous unlimited data</a:t>
            </a:r>
          </a:p>
          <a:p>
            <a:r>
              <a:rPr lang="en-US" dirty="0" smtClean="0"/>
              <a:t>Two levels of measurement</a:t>
            </a:r>
          </a:p>
          <a:p>
            <a:pPr lvl="1"/>
            <a:r>
              <a:rPr lang="en-US" dirty="0" smtClean="0"/>
              <a:t>Interval (no true zero point): temperature in Fahrenheit or Celsius, dates, etc.</a:t>
            </a:r>
          </a:p>
          <a:p>
            <a:pPr lvl="1"/>
            <a:r>
              <a:rPr lang="en-US" dirty="0" smtClean="0"/>
              <a:t>Ratio (a true zero point): height, weight, age, etc.</a:t>
            </a:r>
            <a:endParaRPr lang="en-US" dirty="0"/>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13</a:t>
            </a:fld>
            <a:endParaRPr lang="nb-NO"/>
          </a:p>
        </p:txBody>
      </p:sp>
    </p:spTree>
    <p:extLst>
      <p:ext uri="{BB962C8B-B14F-4D97-AF65-F5344CB8AC3E}">
        <p14:creationId xmlns:p14="http://schemas.microsoft.com/office/powerpoint/2010/main" val="1604183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Summary</a:t>
            </a:r>
            <a:endParaRPr lang="en-US" dirty="0"/>
          </a:p>
        </p:txBody>
      </p:sp>
      <p:graphicFrame>
        <p:nvGraphicFramePr>
          <p:cNvPr id="7" name="Plassholder for innhold 6"/>
          <p:cNvGraphicFramePr>
            <a:graphicFrameLocks noGrp="1"/>
          </p:cNvGraphicFramePr>
          <p:nvPr>
            <p:ph idx="1"/>
            <p:extLst>
              <p:ext uri="{D42A27DB-BD31-4B8C-83A1-F6EECF244321}">
                <p14:modId xmlns:p14="http://schemas.microsoft.com/office/powerpoint/2010/main" val="3077907243"/>
              </p:ext>
            </p:extLst>
          </p:nvPr>
        </p:nvGraphicFramePr>
        <p:xfrm>
          <a:off x="900000" y="1800000"/>
          <a:ext cx="10440000" cy="3672000"/>
        </p:xfrm>
        <a:graphic>
          <a:graphicData uri="http://schemas.openxmlformats.org/drawingml/2006/table">
            <a:tbl>
              <a:tblPr firstRow="1" bandRow="1">
                <a:tableStyleId>{2D5ABB26-0587-4C30-8999-92F81FD0307C}</a:tableStyleId>
              </a:tblPr>
              <a:tblGrid>
                <a:gridCol w="2700000">
                  <a:extLst>
                    <a:ext uri="{9D8B030D-6E8A-4147-A177-3AD203B41FA5}">
                      <a16:colId xmlns:a16="http://schemas.microsoft.com/office/drawing/2014/main" val="3929429354"/>
                    </a:ext>
                  </a:extLst>
                </a:gridCol>
                <a:gridCol w="7740000">
                  <a:extLst>
                    <a:ext uri="{9D8B030D-6E8A-4147-A177-3AD203B41FA5}">
                      <a16:colId xmlns:a16="http://schemas.microsoft.com/office/drawing/2014/main" val="1089813289"/>
                    </a:ext>
                  </a:extLst>
                </a:gridCol>
              </a:tblGrid>
              <a:tr h="306000">
                <a:tc>
                  <a:txBody>
                    <a:bodyPr/>
                    <a:lstStyle/>
                    <a:p>
                      <a:r>
                        <a:rPr lang="en-US" sz="1400" b="1" dirty="0" smtClean="0"/>
                        <a:t>Categorical data</a:t>
                      </a:r>
                      <a:endParaRPr lang="en-US"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318451801"/>
                  </a:ext>
                </a:extLst>
              </a:tr>
              <a:tr h="306000">
                <a:tc>
                  <a:txBody>
                    <a:bodyPr/>
                    <a:lstStyle/>
                    <a:p>
                      <a:r>
                        <a:rPr lang="en-US" sz="1400" dirty="0" smtClean="0"/>
                        <a:t>Dichotomous</a:t>
                      </a:r>
                      <a:r>
                        <a:rPr lang="en-US" sz="1400" baseline="0" dirty="0" smtClean="0"/>
                        <a:t> data</a:t>
                      </a:r>
                      <a:endParaRPr lang="en-US" sz="1400" dirty="0"/>
                    </a:p>
                  </a:txBody>
                  <a:tcPr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Exposure: exposed, </a:t>
                      </a:r>
                      <a:r>
                        <a:rPr lang="en-US" sz="1400" baseline="0" dirty="0" smtClean="0"/>
                        <a:t>unexposed</a:t>
                      </a:r>
                      <a:endParaRPr lang="en-US" sz="1400" dirty="0"/>
                    </a:p>
                  </a:txBody>
                  <a:tcPr anchor="ctr">
                    <a:lnL>
                      <a:noFill/>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88839435"/>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Obesity: obese, non-obese</a:t>
                      </a:r>
                      <a:endParaRPr lang="en-US" sz="1400" dirty="0"/>
                    </a:p>
                  </a:txBody>
                  <a:tcPr anchor="ctr">
                    <a:lnL>
                      <a:noFill/>
                    </a:lnL>
                    <a:noFill/>
                  </a:tcPr>
                </a:tc>
                <a:extLst>
                  <a:ext uri="{0D108BD9-81ED-4DB2-BD59-A6C34878D82A}">
                    <a16:rowId xmlns:a16="http://schemas.microsoft.com/office/drawing/2014/main" val="2279888993"/>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Smoking habits: smoker</a:t>
                      </a:r>
                      <a:r>
                        <a:rPr lang="en-US" sz="1400" baseline="0" dirty="0" smtClean="0"/>
                        <a:t> vs.</a:t>
                      </a:r>
                      <a:r>
                        <a:rPr lang="en-US" sz="1400" dirty="0" smtClean="0"/>
                        <a:t> non-smoker</a:t>
                      </a:r>
                      <a:endParaRPr lang="en-US" sz="1400" dirty="0"/>
                    </a:p>
                  </a:txBody>
                  <a:tcPr anchor="ctr">
                    <a:lnL>
                      <a:noFill/>
                    </a:lnL>
                    <a:lnB>
                      <a:noFill/>
                    </a:lnB>
                    <a:noFill/>
                  </a:tcPr>
                </a:tc>
                <a:extLst>
                  <a:ext uri="{0D108BD9-81ED-4DB2-BD59-A6C34878D82A}">
                    <a16:rowId xmlns:a16="http://schemas.microsoft.com/office/drawing/2014/main" val="3968548342"/>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Sex: male,</a:t>
                      </a:r>
                      <a:r>
                        <a:rPr lang="en-US" sz="1400" baseline="0" dirty="0" smtClean="0"/>
                        <a:t> </a:t>
                      </a:r>
                      <a:r>
                        <a:rPr lang="en-US" sz="1400" dirty="0" smtClean="0"/>
                        <a:t>female</a:t>
                      </a:r>
                      <a:endParaRPr lang="en-US" sz="1400" dirty="0"/>
                    </a:p>
                  </a:txBody>
                  <a:tcPr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4396356"/>
                  </a:ext>
                </a:extLst>
              </a:tr>
              <a:tr h="306000">
                <a:tc>
                  <a:txBody>
                    <a:bodyPr/>
                    <a:lstStyle/>
                    <a:p>
                      <a:r>
                        <a:rPr lang="en-US" sz="1400" dirty="0" smtClean="0"/>
                        <a:t>Nominal data</a:t>
                      </a:r>
                      <a:endParaRPr lang="en-US" sz="1400" dirty="0"/>
                    </a:p>
                  </a:txBody>
                  <a:tcPr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Type of strenuous work (heavy lifting, monotone</a:t>
                      </a:r>
                      <a:r>
                        <a:rPr lang="en-US" sz="1400" baseline="0" dirty="0" smtClean="0"/>
                        <a:t> working posture, etc.)</a:t>
                      </a:r>
                      <a:endParaRPr lang="en-US" sz="1400" dirty="0"/>
                    </a:p>
                  </a:txBody>
                  <a:tcPr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410537603"/>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Name of toxic/carcinogenic</a:t>
                      </a:r>
                      <a:r>
                        <a:rPr lang="en-US" sz="1400" baseline="0" dirty="0" smtClean="0"/>
                        <a:t> substance of exposure</a:t>
                      </a:r>
                      <a:endParaRPr lang="en-US" sz="1400" dirty="0"/>
                    </a:p>
                  </a:txBody>
                  <a:tcPr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7911583"/>
                  </a:ext>
                </a:extLst>
              </a:tr>
              <a:tr h="306000">
                <a:tc>
                  <a:txBody>
                    <a:bodyPr/>
                    <a:lstStyle/>
                    <a:p>
                      <a:r>
                        <a:rPr lang="en-US" sz="1400" dirty="0" smtClean="0"/>
                        <a:t>Ordinal data</a:t>
                      </a:r>
                      <a:endParaRPr lang="en-US" sz="1400" dirty="0"/>
                    </a:p>
                  </a:txBody>
                  <a:tcPr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Smoking habits: non-smoker, former smoker, smoker</a:t>
                      </a:r>
                      <a:endParaRPr lang="en-US" sz="1400" dirty="0"/>
                    </a:p>
                  </a:txBody>
                  <a:tcPr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2371766"/>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Blood</a:t>
                      </a:r>
                      <a:r>
                        <a:rPr lang="en-US" sz="1400" baseline="0" dirty="0" smtClean="0"/>
                        <a:t> pressure: low, normal, high</a:t>
                      </a:r>
                      <a:endParaRPr lang="en-US" sz="1400" dirty="0"/>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29091947"/>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Degree of overweight: moderate, high, very high</a:t>
                      </a:r>
                      <a:endParaRPr lang="en-US" sz="1400" dirty="0"/>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547377156"/>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dirty="0" smtClean="0"/>
                        <a:t>Pain: 0, 1, 2, 3, 4</a:t>
                      </a:r>
                      <a:endParaRPr lang="en-US" sz="1400" dirty="0"/>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79102941"/>
                  </a:ext>
                </a:extLst>
              </a:tr>
              <a:tr h="306000">
                <a:tc>
                  <a:txBody>
                    <a:bodyPr/>
                    <a:lstStyle/>
                    <a:p>
                      <a:endParaRPr lang="en-US" sz="1400" dirty="0"/>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Perceived health: very good, good,</a:t>
                      </a:r>
                      <a:r>
                        <a:rPr lang="en-US" sz="1400" baseline="0" dirty="0" smtClean="0"/>
                        <a:t> less good, bad</a:t>
                      </a:r>
                      <a:endParaRPr lang="en-US" sz="1400" dirty="0"/>
                    </a:p>
                  </a:txBody>
                  <a:tcPr anchor="ct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58372"/>
                  </a:ext>
                </a:extLst>
              </a:tr>
            </a:tbl>
          </a:graphicData>
        </a:graphic>
      </p:graphicFrame>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14</a:t>
            </a:fld>
            <a:endParaRPr lang="nb-NO"/>
          </a:p>
        </p:txBody>
      </p:sp>
      <p:sp>
        <p:nvSpPr>
          <p:cNvPr id="8" name="TekstSylinder 7"/>
          <p:cNvSpPr txBox="1"/>
          <p:nvPr/>
        </p:nvSpPr>
        <p:spPr>
          <a:xfrm>
            <a:off x="4500000" y="5472000"/>
            <a:ext cx="3240000" cy="360000"/>
          </a:xfrm>
          <a:prstGeom prst="rect">
            <a:avLst/>
          </a:prstGeom>
          <a:noFill/>
        </p:spPr>
        <p:txBody>
          <a:bodyPr wrap="none" rtlCol="0" anchor="ctr">
            <a:spAutoFit/>
          </a:bodyPr>
          <a:lstStyle/>
          <a:p>
            <a:pPr algn="ctr"/>
            <a:r>
              <a:rPr lang="en-US" sz="1200" b="0" dirty="0" smtClean="0"/>
              <a:t>Based on Table 2.4 in Laake et al. </a:t>
            </a:r>
            <a:r>
              <a:rPr lang="en-US" sz="1200" dirty="0" smtClean="0"/>
              <a:t>(2007)</a:t>
            </a:r>
            <a:endParaRPr lang="en-US" sz="1200" b="0" dirty="0" smtClean="0"/>
          </a:p>
        </p:txBody>
      </p:sp>
    </p:spTree>
    <p:extLst>
      <p:ext uri="{BB962C8B-B14F-4D97-AF65-F5344CB8AC3E}">
        <p14:creationId xmlns:p14="http://schemas.microsoft.com/office/powerpoint/2010/main" val="3992368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Summary, cont.</a:t>
            </a:r>
            <a:endParaRPr lang="en-US" dirty="0"/>
          </a:p>
        </p:txBody>
      </p:sp>
      <p:graphicFrame>
        <p:nvGraphicFramePr>
          <p:cNvPr id="7" name="Plassholder for innhold 6"/>
          <p:cNvGraphicFramePr>
            <a:graphicFrameLocks noGrp="1"/>
          </p:cNvGraphicFramePr>
          <p:nvPr>
            <p:ph idx="1"/>
            <p:extLst>
              <p:ext uri="{D42A27DB-BD31-4B8C-83A1-F6EECF244321}">
                <p14:modId xmlns:p14="http://schemas.microsoft.com/office/powerpoint/2010/main" val="3851720628"/>
              </p:ext>
            </p:extLst>
          </p:nvPr>
        </p:nvGraphicFramePr>
        <p:xfrm>
          <a:off x="900000" y="1800000"/>
          <a:ext cx="10440000" cy="3672000"/>
        </p:xfrm>
        <a:graphic>
          <a:graphicData uri="http://schemas.openxmlformats.org/drawingml/2006/table">
            <a:tbl>
              <a:tblPr firstRow="1" bandRow="1">
                <a:tableStyleId>{2D5ABB26-0587-4C30-8999-92F81FD0307C}</a:tableStyleId>
              </a:tblPr>
              <a:tblGrid>
                <a:gridCol w="2700000">
                  <a:extLst>
                    <a:ext uri="{9D8B030D-6E8A-4147-A177-3AD203B41FA5}">
                      <a16:colId xmlns:a16="http://schemas.microsoft.com/office/drawing/2014/main" val="2753208438"/>
                    </a:ext>
                  </a:extLst>
                </a:gridCol>
                <a:gridCol w="7740000">
                  <a:extLst>
                    <a:ext uri="{9D8B030D-6E8A-4147-A177-3AD203B41FA5}">
                      <a16:colId xmlns:a16="http://schemas.microsoft.com/office/drawing/2014/main" val="3700993029"/>
                    </a:ext>
                  </a:extLst>
                </a:gridCol>
              </a:tblGrid>
              <a:tr h="306000">
                <a:tc>
                  <a:txBody>
                    <a:bodyPr/>
                    <a:lstStyle/>
                    <a:p>
                      <a:r>
                        <a:rPr lang="en-US" sz="1400" b="1" dirty="0" smtClean="0"/>
                        <a:t>Numerical data</a:t>
                      </a:r>
                      <a:endParaRPr lang="en-US"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567977798"/>
                  </a:ext>
                </a:extLst>
              </a:tr>
              <a:tr h="306000">
                <a:tc>
                  <a:txBody>
                    <a:bodyPr/>
                    <a:lstStyle/>
                    <a:p>
                      <a:r>
                        <a:rPr lang="en-US" sz="1400" dirty="0" smtClean="0"/>
                        <a:t>Count</a:t>
                      </a:r>
                      <a:r>
                        <a:rPr lang="en-US" sz="1400" baseline="0" dirty="0" smtClean="0"/>
                        <a:t> data</a:t>
                      </a:r>
                      <a:endParaRPr lang="en-US" sz="1400" dirty="0"/>
                    </a:p>
                  </a:txBody>
                  <a:tcPr anchor="ctr">
                    <a:lnT w="12700" cap="flat" cmpd="sng" algn="ctr">
                      <a:solidFill>
                        <a:schemeClr val="tx1"/>
                      </a:solidFill>
                      <a:prstDash val="solid"/>
                      <a:round/>
                      <a:headEnd type="none" w="med" len="med"/>
                      <a:tailEnd type="none" w="med" len="med"/>
                    </a:lnT>
                  </a:tcPr>
                </a:tc>
                <a:tc>
                  <a:txBody>
                    <a:bodyPr/>
                    <a:lstStyle/>
                    <a:p>
                      <a:r>
                        <a:rPr lang="en-US" sz="1400" dirty="0" smtClean="0"/>
                        <a:t>Number</a:t>
                      </a:r>
                      <a:r>
                        <a:rPr lang="en-US" sz="1400" baseline="0" dirty="0" smtClean="0"/>
                        <a:t> of diseased or deceased</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33301110"/>
                  </a:ext>
                </a:extLst>
              </a:tr>
              <a:tr h="306000">
                <a:tc>
                  <a:txBody>
                    <a:bodyPr/>
                    <a:lstStyle/>
                    <a:p>
                      <a:endParaRPr lang="en-US" sz="1400" dirty="0"/>
                    </a:p>
                  </a:txBody>
                  <a:tcPr anchor="ctr">
                    <a:lnB w="12700" cap="flat" cmpd="sng" algn="ctr">
                      <a:solidFill>
                        <a:schemeClr val="tx1"/>
                      </a:solidFill>
                      <a:prstDash val="solid"/>
                      <a:round/>
                      <a:headEnd type="none" w="med" len="med"/>
                      <a:tailEnd type="none" w="med" len="med"/>
                    </a:lnB>
                  </a:tcPr>
                </a:tc>
                <a:tc>
                  <a:txBody>
                    <a:bodyPr/>
                    <a:lstStyle/>
                    <a:p>
                      <a:r>
                        <a:rPr lang="en-US" sz="1400" dirty="0" smtClean="0"/>
                        <a:t>Number</a:t>
                      </a:r>
                      <a:r>
                        <a:rPr lang="en-US" sz="1400" baseline="0" dirty="0" smtClean="0"/>
                        <a:t> of cigarettes smoked per day</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3924086"/>
                  </a:ext>
                </a:extLst>
              </a:tr>
              <a:tr h="306000">
                <a:tc>
                  <a:txBody>
                    <a:bodyPr/>
                    <a:lstStyle/>
                    <a:p>
                      <a:r>
                        <a:rPr lang="en-US" sz="1400" dirty="0" smtClean="0"/>
                        <a:t>Continuous non-negative data</a:t>
                      </a:r>
                      <a:endParaRPr lang="en-US" sz="1400" dirty="0"/>
                    </a:p>
                  </a:txBody>
                  <a:tcPr anchor="ctr">
                    <a:lnT w="12700" cap="flat" cmpd="sng" algn="ctr">
                      <a:solidFill>
                        <a:schemeClr val="tx1"/>
                      </a:solidFill>
                      <a:prstDash val="solid"/>
                      <a:round/>
                      <a:headEnd type="none" w="med" len="med"/>
                      <a:tailEnd type="none" w="med" len="med"/>
                    </a:lnT>
                  </a:tcPr>
                </a:tc>
                <a:tc>
                  <a:txBody>
                    <a:bodyPr/>
                    <a:lstStyle/>
                    <a:p>
                      <a:r>
                        <a:rPr lang="en-US" sz="1400" dirty="0" smtClean="0"/>
                        <a:t>Time as a smoker (years)</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703880"/>
                  </a:ext>
                </a:extLst>
              </a:tr>
              <a:tr h="306000">
                <a:tc>
                  <a:txBody>
                    <a:bodyPr/>
                    <a:lstStyle/>
                    <a:p>
                      <a:endParaRPr lang="en-US" sz="1400" dirty="0"/>
                    </a:p>
                  </a:txBody>
                  <a:tcPr anchor="ctr"/>
                </a:tc>
                <a:tc>
                  <a:txBody>
                    <a:bodyPr/>
                    <a:lstStyle/>
                    <a:p>
                      <a:r>
                        <a:rPr lang="en-US" sz="1400" dirty="0" smtClean="0"/>
                        <a:t>Blood</a:t>
                      </a:r>
                      <a:r>
                        <a:rPr lang="en-US" sz="1400" baseline="0" dirty="0" smtClean="0"/>
                        <a:t> pressure (mmHg)</a:t>
                      </a:r>
                      <a:endParaRPr lang="en-US" sz="1400" dirty="0"/>
                    </a:p>
                  </a:txBody>
                  <a:tcPr anchor="ctr"/>
                </a:tc>
                <a:extLst>
                  <a:ext uri="{0D108BD9-81ED-4DB2-BD59-A6C34878D82A}">
                    <a16:rowId xmlns:a16="http://schemas.microsoft.com/office/drawing/2014/main" val="660773936"/>
                  </a:ext>
                </a:extLst>
              </a:tr>
              <a:tr h="306000">
                <a:tc>
                  <a:txBody>
                    <a:bodyPr/>
                    <a:lstStyle/>
                    <a:p>
                      <a:endParaRPr lang="en-US" sz="1400" dirty="0"/>
                    </a:p>
                  </a:txBody>
                  <a:tcPr anchor="ctr"/>
                </a:tc>
                <a:tc>
                  <a:txBody>
                    <a:bodyPr/>
                    <a:lstStyle/>
                    <a:p>
                      <a:r>
                        <a:rPr lang="en-US" sz="1400" dirty="0" smtClean="0"/>
                        <a:t>Degree of overweight:</a:t>
                      </a:r>
                      <a:r>
                        <a:rPr lang="en-US" sz="1400" baseline="0" dirty="0" smtClean="0"/>
                        <a:t> body mass index (kg/m</a:t>
                      </a:r>
                      <a:r>
                        <a:rPr lang="en-US" sz="1400" baseline="30000" dirty="0" smtClean="0"/>
                        <a:t>2</a:t>
                      </a:r>
                      <a:r>
                        <a:rPr lang="en-US" sz="1400" baseline="0" dirty="0" smtClean="0"/>
                        <a:t>)</a:t>
                      </a:r>
                      <a:endParaRPr lang="en-US" sz="1400" dirty="0"/>
                    </a:p>
                  </a:txBody>
                  <a:tcPr anchor="ctr"/>
                </a:tc>
                <a:extLst>
                  <a:ext uri="{0D108BD9-81ED-4DB2-BD59-A6C34878D82A}">
                    <a16:rowId xmlns:a16="http://schemas.microsoft.com/office/drawing/2014/main" val="1995276497"/>
                  </a:ext>
                </a:extLst>
              </a:tr>
              <a:tr h="306000">
                <a:tc>
                  <a:txBody>
                    <a:bodyPr/>
                    <a:lstStyle/>
                    <a:p>
                      <a:endParaRPr lang="en-US" sz="1400" dirty="0"/>
                    </a:p>
                  </a:txBody>
                  <a:tcPr anchor="ctr">
                    <a:lnB w="12700" cap="flat" cmpd="sng" algn="ctr">
                      <a:solidFill>
                        <a:schemeClr val="tx1"/>
                      </a:solidFill>
                      <a:prstDash val="solid"/>
                      <a:round/>
                      <a:headEnd type="none" w="med" len="med"/>
                      <a:tailEnd type="none" w="med" len="med"/>
                    </a:lnB>
                  </a:tcPr>
                </a:tc>
                <a:tc>
                  <a:txBody>
                    <a:bodyPr/>
                    <a:lstStyle/>
                    <a:p>
                      <a:r>
                        <a:rPr lang="en-US" sz="1400" dirty="0" smtClean="0"/>
                        <a:t>Concentration of toxic/carcinogenic substance in the blood (mg/ml, mmol/ml)</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3493080"/>
                  </a:ext>
                </a:extLst>
              </a:tr>
              <a:tr h="306000">
                <a:tc>
                  <a:txBody>
                    <a:bodyPr/>
                    <a:lstStyle/>
                    <a:p>
                      <a:r>
                        <a:rPr lang="en-US" sz="1400" dirty="0" smtClean="0"/>
                        <a:t>Continuous interval-limited data</a:t>
                      </a:r>
                      <a:endParaRPr lang="en-US" sz="1400" dirty="0"/>
                    </a:p>
                  </a:txBody>
                  <a:tcPr anchor="ctr">
                    <a:lnT w="12700" cap="flat" cmpd="sng" algn="ctr">
                      <a:solidFill>
                        <a:schemeClr val="tx1"/>
                      </a:solidFill>
                      <a:prstDash val="solid"/>
                      <a:round/>
                      <a:headEnd type="none" w="med" len="med"/>
                      <a:tailEnd type="none" w="med" len="med"/>
                    </a:lnT>
                  </a:tcPr>
                </a:tc>
                <a:tc>
                  <a:txBody>
                    <a:bodyPr/>
                    <a:lstStyle/>
                    <a:p>
                      <a:r>
                        <a:rPr lang="en-US" sz="1400" dirty="0" smtClean="0"/>
                        <a:t>Drug uptake (%)</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37009700"/>
                  </a:ext>
                </a:extLst>
              </a:tr>
              <a:tr h="306000">
                <a:tc>
                  <a:txBody>
                    <a:bodyPr/>
                    <a:lstStyle/>
                    <a:p>
                      <a:endParaRPr lang="en-US" sz="1400" dirty="0"/>
                    </a:p>
                  </a:txBody>
                  <a:tcPr anchor="ctr">
                    <a:lnB w="12700" cap="flat" cmpd="sng" algn="ctr">
                      <a:solidFill>
                        <a:schemeClr val="tx1"/>
                      </a:solidFill>
                      <a:prstDash val="solid"/>
                      <a:round/>
                      <a:headEnd type="none" w="med" len="med"/>
                      <a:tailEnd type="none" w="med" len="med"/>
                    </a:lnB>
                  </a:tcPr>
                </a:tc>
                <a:tc>
                  <a:txBody>
                    <a:bodyPr/>
                    <a:lstStyle/>
                    <a:p>
                      <a:r>
                        <a:rPr lang="en-US" sz="1400" dirty="0" smtClean="0"/>
                        <a:t>Degree of overweight: percentage of body fat measured by densitometry (%)</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279988"/>
                  </a:ext>
                </a:extLst>
              </a:tr>
              <a:tr h="306000">
                <a:tc>
                  <a:txBody>
                    <a:bodyPr/>
                    <a:lstStyle/>
                    <a:p>
                      <a:r>
                        <a:rPr lang="en-US" sz="1400" dirty="0" smtClean="0"/>
                        <a:t>Continuous unlimited data</a:t>
                      </a:r>
                      <a:endParaRPr lang="en-US" sz="1400" dirty="0"/>
                    </a:p>
                  </a:txBody>
                  <a:tcPr anchor="ctr">
                    <a:lnT w="12700" cap="flat" cmpd="sng" algn="ctr">
                      <a:solidFill>
                        <a:schemeClr val="tx1"/>
                      </a:solidFill>
                      <a:prstDash val="solid"/>
                      <a:round/>
                      <a:headEnd type="none" w="med" len="med"/>
                      <a:tailEnd type="none" w="med" len="med"/>
                    </a:lnT>
                  </a:tcPr>
                </a:tc>
                <a:tc>
                  <a:txBody>
                    <a:bodyPr/>
                    <a:lstStyle/>
                    <a:p>
                      <a:r>
                        <a:rPr lang="en-US" sz="1400" dirty="0" smtClean="0"/>
                        <a:t>Change in body weight</a:t>
                      </a:r>
                      <a:r>
                        <a:rPr lang="en-US" sz="1400" baseline="0" dirty="0" smtClean="0"/>
                        <a:t> (kg)</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3009184"/>
                  </a:ext>
                </a:extLst>
              </a:tr>
              <a:tr h="306000">
                <a:tc>
                  <a:txBody>
                    <a:bodyPr/>
                    <a:lstStyle/>
                    <a:p>
                      <a:endParaRPr lang="en-US" sz="1400"/>
                    </a:p>
                  </a:txBody>
                  <a:tcPr anchor="ctr"/>
                </a:tc>
                <a:tc>
                  <a:txBody>
                    <a:bodyPr/>
                    <a:lstStyle/>
                    <a:p>
                      <a:r>
                        <a:rPr lang="en-US" sz="1400" dirty="0" smtClean="0"/>
                        <a:t>Change</a:t>
                      </a:r>
                      <a:r>
                        <a:rPr lang="en-US" sz="1400" baseline="0" dirty="0" smtClean="0"/>
                        <a:t> in blood pressure (mmHg)</a:t>
                      </a:r>
                      <a:endParaRPr lang="en-US" sz="1400" dirty="0"/>
                    </a:p>
                  </a:txBody>
                  <a:tcPr anchor="ctr"/>
                </a:tc>
                <a:extLst>
                  <a:ext uri="{0D108BD9-81ED-4DB2-BD59-A6C34878D82A}">
                    <a16:rowId xmlns:a16="http://schemas.microsoft.com/office/drawing/2014/main" val="1020914943"/>
                  </a:ext>
                </a:extLst>
              </a:tr>
              <a:tr h="306000">
                <a:tc>
                  <a:txBody>
                    <a:bodyPr/>
                    <a:lstStyle/>
                    <a:p>
                      <a:endParaRPr lang="en-US" sz="1400" dirty="0"/>
                    </a:p>
                  </a:txBody>
                  <a:tcPr anchor="ctr">
                    <a:lnB w="12700" cap="flat" cmpd="sng" algn="ctr">
                      <a:solidFill>
                        <a:schemeClr val="tx1"/>
                      </a:solidFill>
                      <a:prstDash val="solid"/>
                      <a:round/>
                      <a:headEnd type="none" w="med" len="med"/>
                      <a:tailEnd type="none" w="med" len="med"/>
                    </a:lnB>
                  </a:tcPr>
                </a:tc>
                <a:tc>
                  <a:txBody>
                    <a:bodyPr/>
                    <a:lstStyle/>
                    <a:p>
                      <a:r>
                        <a:rPr lang="en-US" sz="1400" dirty="0" smtClean="0"/>
                        <a:t>Change in total cholesterol (mmol/l)</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269272"/>
                  </a:ext>
                </a:extLst>
              </a:tr>
            </a:tbl>
          </a:graphicData>
        </a:graphic>
      </p:graphicFrame>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15</a:t>
            </a:fld>
            <a:endParaRPr lang="nb-NO"/>
          </a:p>
        </p:txBody>
      </p:sp>
      <p:sp>
        <p:nvSpPr>
          <p:cNvPr id="8" name="TekstSylinder 7"/>
          <p:cNvSpPr txBox="1"/>
          <p:nvPr/>
        </p:nvSpPr>
        <p:spPr>
          <a:xfrm>
            <a:off x="4500000" y="5472000"/>
            <a:ext cx="3240000" cy="360000"/>
          </a:xfrm>
          <a:prstGeom prst="rect">
            <a:avLst/>
          </a:prstGeom>
          <a:noFill/>
        </p:spPr>
        <p:txBody>
          <a:bodyPr wrap="none" rtlCol="0" anchor="ctr">
            <a:spAutoFit/>
          </a:bodyPr>
          <a:lstStyle/>
          <a:p>
            <a:pPr algn="ctr"/>
            <a:r>
              <a:rPr lang="en-US" sz="1200" b="0" dirty="0" smtClean="0"/>
              <a:t>Based on Table 2.4 in Laake et al. </a:t>
            </a:r>
            <a:r>
              <a:rPr lang="en-US" sz="1200" dirty="0" smtClean="0"/>
              <a:t>(2007)</a:t>
            </a:r>
            <a:endParaRPr lang="en-US" sz="1200" b="0" dirty="0" smtClean="0"/>
          </a:p>
        </p:txBody>
      </p:sp>
    </p:spTree>
    <p:extLst>
      <p:ext uri="{BB962C8B-B14F-4D97-AF65-F5344CB8AC3E}">
        <p14:creationId xmlns:p14="http://schemas.microsoft.com/office/powerpoint/2010/main" val="1075934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Summary, cont.</a:t>
            </a:r>
            <a:endParaRPr lang="en-US" dirty="0"/>
          </a:p>
        </p:txBody>
      </p:sp>
      <p:pic>
        <p:nvPicPr>
          <p:cNvPr id="7" name="Plassholder for innhold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5016" y="1800000"/>
            <a:ext cx="8161968" cy="3600000"/>
          </a:xfrm>
          <a:ln>
            <a:solidFill>
              <a:schemeClr val="tx1"/>
            </a:solidFill>
          </a:ln>
        </p:spPr>
      </p:pic>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16</a:t>
            </a:fld>
            <a:endParaRPr lang="nb-NO"/>
          </a:p>
        </p:txBody>
      </p:sp>
      <p:sp>
        <p:nvSpPr>
          <p:cNvPr id="8" name="TekstSylinder 7"/>
          <p:cNvSpPr txBox="1"/>
          <p:nvPr/>
        </p:nvSpPr>
        <p:spPr>
          <a:xfrm>
            <a:off x="3396000" y="5400000"/>
            <a:ext cx="5400000" cy="360000"/>
          </a:xfrm>
          <a:prstGeom prst="rect">
            <a:avLst/>
          </a:prstGeom>
          <a:noFill/>
        </p:spPr>
        <p:txBody>
          <a:bodyPr wrap="none" rtlCol="0" anchor="ctr">
            <a:spAutoFit/>
          </a:bodyPr>
          <a:lstStyle/>
          <a:p>
            <a:pPr algn="ctr"/>
            <a:r>
              <a:rPr lang="en-US" sz="1200" b="0" dirty="0" err="1" smtClean="0"/>
              <a:t>Scribbr</a:t>
            </a:r>
            <a:r>
              <a:rPr lang="en-US" sz="1200" dirty="0"/>
              <a:t>, </a:t>
            </a:r>
            <a:r>
              <a:rPr lang="en-US" sz="1200" dirty="0">
                <a:hlinkClick r:id="rId3"/>
              </a:rPr>
              <a:t>https://www.scribbr.com/statistics/levels-of-measurement</a:t>
            </a:r>
            <a:r>
              <a:rPr lang="en-US" sz="1200" dirty="0" smtClean="0">
                <a:hlinkClick r:id="rId3"/>
              </a:rPr>
              <a:t>/</a:t>
            </a:r>
            <a:r>
              <a:rPr lang="en-US" sz="1200" dirty="0" smtClean="0"/>
              <a:t> (June 2, 2021)</a:t>
            </a:r>
            <a:endParaRPr lang="en-US" sz="1200" b="0" dirty="0" smtClean="0"/>
          </a:p>
        </p:txBody>
      </p:sp>
    </p:spTree>
    <p:extLst>
      <p:ext uri="{BB962C8B-B14F-4D97-AF65-F5344CB8AC3E}">
        <p14:creationId xmlns:p14="http://schemas.microsoft.com/office/powerpoint/2010/main" val="3063692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smtClean="0"/>
              <a:t>References</a:t>
            </a:r>
            <a:endParaRPr lang="en-US" dirty="0"/>
          </a:p>
        </p:txBody>
      </p:sp>
      <p:sp>
        <p:nvSpPr>
          <p:cNvPr id="3" name="Plassholder for innhold 2"/>
          <p:cNvSpPr>
            <a:spLocks noGrp="1"/>
          </p:cNvSpPr>
          <p:nvPr>
            <p:ph idx="1"/>
          </p:nvPr>
        </p:nvSpPr>
        <p:spPr/>
        <p:txBody>
          <a:bodyPr>
            <a:normAutofit fontScale="92500" lnSpcReduction="10000"/>
          </a:bodyPr>
          <a:lstStyle/>
          <a:p>
            <a:r>
              <a:rPr lang="en-US" dirty="0" smtClean="0"/>
              <a:t>Laake P, </a:t>
            </a:r>
            <a:r>
              <a:rPr lang="en-US" dirty="0" err="1" smtClean="0"/>
              <a:t>Hjartåker</a:t>
            </a:r>
            <a:r>
              <a:rPr lang="en-US" dirty="0" smtClean="0"/>
              <a:t> A, </a:t>
            </a:r>
            <a:r>
              <a:rPr lang="en-US" dirty="0" err="1" smtClean="0"/>
              <a:t>Thelle</a:t>
            </a:r>
            <a:r>
              <a:rPr lang="en-US" dirty="0" smtClean="0"/>
              <a:t> DS, Veierød MB. </a:t>
            </a:r>
            <a:r>
              <a:rPr lang="en-US" i="1" dirty="0" err="1" smtClean="0"/>
              <a:t>Epidemiologiske</a:t>
            </a:r>
            <a:r>
              <a:rPr lang="en-US" i="1" dirty="0" smtClean="0"/>
              <a:t> </a:t>
            </a:r>
            <a:r>
              <a:rPr lang="en-US" i="1" dirty="0" err="1" smtClean="0"/>
              <a:t>og</a:t>
            </a:r>
            <a:r>
              <a:rPr lang="en-US" i="1" dirty="0" smtClean="0"/>
              <a:t> </a:t>
            </a:r>
            <a:r>
              <a:rPr lang="en-US" i="1" dirty="0" err="1" smtClean="0"/>
              <a:t>kliniske</a:t>
            </a:r>
            <a:r>
              <a:rPr lang="en-US" i="1" dirty="0" smtClean="0"/>
              <a:t> </a:t>
            </a:r>
            <a:r>
              <a:rPr lang="en-US" i="1" dirty="0" err="1" smtClean="0"/>
              <a:t>forskningsmetoder</a:t>
            </a:r>
            <a:r>
              <a:rPr lang="en-US" dirty="0" smtClean="0"/>
              <a:t>. Oslo: </a:t>
            </a:r>
            <a:r>
              <a:rPr lang="en-US" dirty="0" err="1" smtClean="0"/>
              <a:t>Gyldendal</a:t>
            </a:r>
            <a:r>
              <a:rPr lang="en-US" dirty="0" smtClean="0"/>
              <a:t> </a:t>
            </a:r>
            <a:r>
              <a:rPr lang="en-US" dirty="0" err="1" smtClean="0"/>
              <a:t>akademisk</a:t>
            </a:r>
            <a:r>
              <a:rPr lang="en-US" dirty="0" smtClean="0"/>
              <a:t>; 2007. </a:t>
            </a:r>
            <a:r>
              <a:rPr lang="en-US" dirty="0" smtClean="0">
                <a:hlinkClick r:id="rId2"/>
              </a:rPr>
              <a:t>https://www.med.uio.no/imb/forskning/publikasjoner/boker/2007/epidemiolgiske-kliniske-forskningsmetoder.html</a:t>
            </a:r>
            <a:r>
              <a:rPr lang="en-US" dirty="0" smtClean="0"/>
              <a:t>.</a:t>
            </a:r>
          </a:p>
          <a:p>
            <a:r>
              <a:rPr lang="en-US" dirty="0" err="1"/>
              <a:t>Scribbr</a:t>
            </a:r>
            <a:r>
              <a:rPr lang="en-US" dirty="0"/>
              <a:t>. Levels of measurement: Nominal, ordinal, interval, ratio. July 16, 2020. Revised January 27, 2021. </a:t>
            </a:r>
            <a:r>
              <a:rPr lang="en-US" dirty="0" smtClean="0"/>
              <a:t>Accessed </a:t>
            </a:r>
            <a:r>
              <a:rPr lang="en-US" dirty="0"/>
              <a:t>June 2, 2021. </a:t>
            </a:r>
            <a:r>
              <a:rPr lang="en-US" dirty="0">
                <a:hlinkClick r:id="rId3"/>
              </a:rPr>
              <a:t>https://www.scribbr.com/statistics/levels-of-measurement</a:t>
            </a:r>
            <a:r>
              <a:rPr lang="en-US" dirty="0" smtClean="0">
                <a:hlinkClick r:id="rId3"/>
              </a:rPr>
              <a:t>/</a:t>
            </a:r>
            <a:r>
              <a:rPr lang="en-US" dirty="0" smtClean="0"/>
              <a:t>.</a:t>
            </a:r>
          </a:p>
          <a:p>
            <a:r>
              <a:rPr lang="en-US" dirty="0" smtClean="0"/>
              <a:t>Statistics Solutions</a:t>
            </a:r>
            <a:r>
              <a:rPr lang="en-US" dirty="0"/>
              <a:t>. Data Levels of </a:t>
            </a:r>
            <a:r>
              <a:rPr lang="en-US" dirty="0" smtClean="0"/>
              <a:t>Measurement. 2021. Accessed </a:t>
            </a:r>
            <a:r>
              <a:rPr lang="en-US" dirty="0"/>
              <a:t>June 2, 2021. </a:t>
            </a:r>
            <a:r>
              <a:rPr lang="en-US" dirty="0">
                <a:hlinkClick r:id="rId4"/>
              </a:rPr>
              <a:t>https://www.statisticssolutions.com/dissertation-resources/descriptive-statistics/data-levels-of-measurement</a:t>
            </a:r>
            <a:r>
              <a:rPr lang="en-US" dirty="0" smtClean="0">
                <a:hlinkClick r:id="rId4"/>
              </a:rPr>
              <a:t>/</a:t>
            </a:r>
            <a:r>
              <a:rPr lang="en-US" dirty="0" smtClean="0"/>
              <a:t>.</a:t>
            </a:r>
          </a:p>
        </p:txBody>
      </p:sp>
      <p:sp>
        <p:nvSpPr>
          <p:cNvPr id="4" name="Plassholder for bunntekst 3"/>
          <p:cNvSpPr>
            <a:spLocks noGrp="1"/>
          </p:cNvSpPr>
          <p:nvPr>
            <p:ph type="ftr" sz="quarter" idx="11"/>
          </p:nvPr>
        </p:nvSpPr>
        <p:spPr/>
        <p:txBody>
          <a:bodyPr/>
          <a:lstStyle/>
          <a:p>
            <a:r>
              <a:rPr lang="nb-NO" smtClean="0"/>
              <a:t>Spring 2021 - Lecture 10</a:t>
            </a:r>
            <a:endParaRPr lang="nb-NO"/>
          </a:p>
        </p:txBody>
      </p:sp>
      <p:sp>
        <p:nvSpPr>
          <p:cNvPr id="5" name="Plassholder for lysbildenummer 4"/>
          <p:cNvSpPr>
            <a:spLocks noGrp="1"/>
          </p:cNvSpPr>
          <p:nvPr>
            <p:ph type="sldNum" sz="quarter" idx="12"/>
          </p:nvPr>
        </p:nvSpPr>
        <p:spPr/>
        <p:txBody>
          <a:bodyPr/>
          <a:lstStyle/>
          <a:p>
            <a:fld id="{06668B70-52D5-4929-987C-994778F03EBF}" type="slidenum">
              <a:rPr lang="nb-NO" smtClean="0"/>
              <a:t>17</a:t>
            </a:fld>
            <a:endParaRPr lang="nb-NO"/>
          </a:p>
        </p:txBody>
      </p:sp>
      <p:sp>
        <p:nvSpPr>
          <p:cNvPr id="6" name="Plassholder for dato 5"/>
          <p:cNvSpPr>
            <a:spLocks noGrp="1"/>
          </p:cNvSpPr>
          <p:nvPr>
            <p:ph type="dt" sz="half" idx="10"/>
          </p:nvPr>
        </p:nvSpPr>
        <p:spPr/>
        <p:txBody>
          <a:bodyPr/>
          <a:lstStyle/>
          <a:p>
            <a:r>
              <a:rPr lang="en-US" smtClean="0"/>
              <a:t>06/03/2021</a:t>
            </a:r>
            <a:endParaRPr lang="nb-NO"/>
          </a:p>
        </p:txBody>
      </p:sp>
    </p:spTree>
    <p:extLst>
      <p:ext uri="{BB962C8B-B14F-4D97-AF65-F5344CB8AC3E}">
        <p14:creationId xmlns:p14="http://schemas.microsoft.com/office/powerpoint/2010/main" val="2591506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Data types</a:t>
            </a:r>
            <a:endParaRPr lang="en-US" dirty="0"/>
          </a:p>
        </p:txBody>
      </p:sp>
      <p:sp>
        <p:nvSpPr>
          <p:cNvPr id="3" name="Plassholder for innhold 2"/>
          <p:cNvSpPr>
            <a:spLocks noGrp="1"/>
          </p:cNvSpPr>
          <p:nvPr>
            <p:ph idx="1"/>
          </p:nvPr>
        </p:nvSpPr>
        <p:spPr/>
        <p:txBody>
          <a:bodyPr>
            <a:normAutofit/>
          </a:bodyPr>
          <a:lstStyle/>
          <a:p>
            <a:r>
              <a:rPr lang="en-US" dirty="0" smtClean="0"/>
              <a:t>Two main types of data</a:t>
            </a:r>
          </a:p>
          <a:p>
            <a:pPr lvl="1"/>
            <a:r>
              <a:rPr lang="en-US" dirty="0" smtClean="0"/>
              <a:t>Categorical</a:t>
            </a:r>
          </a:p>
          <a:p>
            <a:pPr lvl="1"/>
            <a:r>
              <a:rPr lang="en-US" dirty="0" smtClean="0"/>
              <a:t>Numerical</a:t>
            </a:r>
          </a:p>
          <a:p>
            <a:r>
              <a:rPr lang="en-US" dirty="0" smtClean="0"/>
              <a:t>Depending on the </a:t>
            </a:r>
            <a:r>
              <a:rPr lang="en-US" dirty="0" smtClean="0">
                <a:solidFill>
                  <a:srgbClr val="FF0000"/>
                </a:solidFill>
              </a:rPr>
              <a:t>operationalization</a:t>
            </a:r>
            <a:r>
              <a:rPr lang="en-US" dirty="0" smtClean="0"/>
              <a:t> of concepts or characteristics</a:t>
            </a:r>
          </a:p>
          <a:p>
            <a:pPr lvl="1"/>
            <a:r>
              <a:rPr lang="en-US" dirty="0" smtClean="0"/>
              <a:t>Pain</a:t>
            </a:r>
          </a:p>
          <a:p>
            <a:pPr lvl="1"/>
            <a:r>
              <a:rPr lang="en-US" dirty="0" smtClean="0"/>
              <a:t>Body </a:t>
            </a:r>
            <a:r>
              <a:rPr lang="en-US" dirty="0"/>
              <a:t>function (e.g., being able-bodied</a:t>
            </a:r>
            <a:r>
              <a:rPr lang="en-US" dirty="0" smtClean="0"/>
              <a:t>)</a:t>
            </a:r>
          </a:p>
          <a:p>
            <a:pPr lvl="1"/>
            <a:r>
              <a:rPr lang="en-US" dirty="0"/>
              <a:t>Quality of life</a:t>
            </a:r>
          </a:p>
          <a:p>
            <a:r>
              <a:rPr lang="en-US" dirty="0" smtClean="0"/>
              <a:t>Determining the choice of statistical method for data analysis</a:t>
            </a:r>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2</a:t>
            </a:fld>
            <a:endParaRPr lang="nb-NO"/>
          </a:p>
        </p:txBody>
      </p:sp>
    </p:spTree>
    <p:extLst>
      <p:ext uri="{BB962C8B-B14F-4D97-AF65-F5344CB8AC3E}">
        <p14:creationId xmlns:p14="http://schemas.microsoft.com/office/powerpoint/2010/main" val="2836522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Data types, cont.</a:t>
            </a:r>
            <a:endParaRPr lang="en-US" dirty="0"/>
          </a:p>
        </p:txBody>
      </p:sp>
      <p:graphicFrame>
        <p:nvGraphicFramePr>
          <p:cNvPr id="7" name="Plassholder for innhold 6"/>
          <p:cNvGraphicFramePr>
            <a:graphicFrameLocks noGrp="1"/>
          </p:cNvGraphicFramePr>
          <p:nvPr>
            <p:ph idx="1"/>
            <p:extLst>
              <p:ext uri="{D42A27DB-BD31-4B8C-83A1-F6EECF244321}">
                <p14:modId xmlns:p14="http://schemas.microsoft.com/office/powerpoint/2010/main" val="824873534"/>
              </p:ext>
            </p:extLst>
          </p:nvPr>
        </p:nvGraphicFramePr>
        <p:xfrm>
          <a:off x="900000" y="1800000"/>
          <a:ext cx="10440000" cy="2880000"/>
        </p:xfrm>
        <a:graphic>
          <a:graphicData uri="http://schemas.openxmlformats.org/drawingml/2006/table">
            <a:tbl>
              <a:tblPr firstRow="1" bandRow="1">
                <a:tableStyleId>{2D5ABB26-0587-4C30-8999-92F81FD0307C}</a:tableStyleId>
              </a:tblPr>
              <a:tblGrid>
                <a:gridCol w="10440000">
                  <a:extLst>
                    <a:ext uri="{9D8B030D-6E8A-4147-A177-3AD203B41FA5}">
                      <a16:colId xmlns:a16="http://schemas.microsoft.com/office/drawing/2014/main" val="4292388341"/>
                    </a:ext>
                  </a:extLst>
                </a:gridCol>
              </a:tblGrid>
              <a:tr h="360000">
                <a:tc>
                  <a:txBody>
                    <a:bodyPr/>
                    <a:lstStyle/>
                    <a:p>
                      <a:r>
                        <a:rPr lang="en-US" sz="1400" b="1" dirty="0" smtClean="0"/>
                        <a:t>Different operational definitions</a:t>
                      </a:r>
                      <a:r>
                        <a:rPr lang="en-US" sz="1400" b="1" baseline="0" dirty="0" smtClean="0"/>
                        <a:t> of smoking habits</a:t>
                      </a:r>
                      <a:endParaRPr lang="en-US"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692198"/>
                  </a:ext>
                </a:extLst>
              </a:tr>
              <a:tr h="360000">
                <a:tc>
                  <a:txBody>
                    <a:bodyPr/>
                    <a:lstStyle/>
                    <a:p>
                      <a:r>
                        <a:rPr lang="en-US" sz="1400" dirty="0" smtClean="0"/>
                        <a:t>1. Are you a smoker? </a:t>
                      </a:r>
                      <a:r>
                        <a:rPr lang="en-US" sz="1400" dirty="0" smtClean="0">
                          <a:solidFill>
                            <a:srgbClr val="FF0000"/>
                          </a:solidFill>
                        </a:rPr>
                        <a:t>[ ]</a:t>
                      </a:r>
                      <a:r>
                        <a:rPr lang="en-US" sz="1400" dirty="0" smtClean="0"/>
                        <a:t> yes </a:t>
                      </a:r>
                      <a:r>
                        <a:rPr lang="en-US" sz="1400" dirty="0" smtClean="0">
                          <a:solidFill>
                            <a:srgbClr val="FF0000"/>
                          </a:solidFill>
                        </a:rPr>
                        <a:t>[ ]</a:t>
                      </a:r>
                      <a:r>
                        <a:rPr lang="en-US" sz="1400" dirty="0" smtClean="0"/>
                        <a:t> no</a:t>
                      </a:r>
                      <a:endParaRPr lang="en-US" sz="1400" dirty="0">
                        <a:solidFill>
                          <a:schemeClr val="tx1"/>
                        </a:solidFill>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1294619"/>
                  </a:ext>
                </a:extLst>
              </a:tr>
              <a:tr h="360000">
                <a:tc>
                  <a:txBody>
                    <a:bodyPr/>
                    <a:lstStyle/>
                    <a:p>
                      <a:r>
                        <a:rPr lang="en-US" sz="1400" dirty="0" smtClean="0"/>
                        <a:t>2. Are you a </a:t>
                      </a:r>
                      <a:r>
                        <a:rPr lang="en-US" sz="1400" dirty="0" smtClean="0">
                          <a:solidFill>
                            <a:srgbClr val="FF0000"/>
                          </a:solidFill>
                        </a:rPr>
                        <a:t>[ ]</a:t>
                      </a:r>
                      <a:r>
                        <a:rPr lang="en-US" sz="1400" dirty="0" smtClean="0"/>
                        <a:t> smoker </a:t>
                      </a:r>
                      <a:r>
                        <a:rPr lang="en-US" sz="1400" dirty="0" smtClean="0">
                          <a:solidFill>
                            <a:srgbClr val="FF0000"/>
                          </a:solidFill>
                        </a:rPr>
                        <a:t>[ ]</a:t>
                      </a:r>
                      <a:r>
                        <a:rPr lang="en-US" sz="1400" dirty="0" smtClean="0"/>
                        <a:t> former smoker </a:t>
                      </a:r>
                      <a:r>
                        <a:rPr lang="en-US" sz="1400" dirty="0" smtClean="0">
                          <a:solidFill>
                            <a:srgbClr val="FF0000"/>
                          </a:solidFill>
                        </a:rPr>
                        <a:t>[ ]</a:t>
                      </a:r>
                      <a:r>
                        <a:rPr lang="en-US" sz="1400" dirty="0" smtClean="0"/>
                        <a:t> non-smoker?</a:t>
                      </a:r>
                      <a:endParaRPr lang="en-US" sz="1400" dirty="0">
                        <a:solidFill>
                          <a:schemeClr val="tx1"/>
                        </a:solidFill>
                      </a:endParaRPr>
                    </a:p>
                  </a:txBody>
                  <a:tcPr anchor="ctr"/>
                </a:tc>
                <a:extLst>
                  <a:ext uri="{0D108BD9-81ED-4DB2-BD59-A6C34878D82A}">
                    <a16:rowId xmlns:a16="http://schemas.microsoft.com/office/drawing/2014/main" val="3391882548"/>
                  </a:ext>
                </a:extLst>
              </a:tr>
              <a:tr h="360000">
                <a:tc>
                  <a:txBody>
                    <a:bodyPr/>
                    <a:lstStyle/>
                    <a:p>
                      <a:r>
                        <a:rPr lang="en-US" sz="1400" dirty="0" smtClean="0"/>
                        <a:t>3. How many cigarettes do you smoke per day on average? </a:t>
                      </a:r>
                      <a:r>
                        <a:rPr lang="en-US" sz="1400" dirty="0" smtClean="0">
                          <a:solidFill>
                            <a:srgbClr val="FF0000"/>
                          </a:solidFill>
                        </a:rPr>
                        <a:t>[…]</a:t>
                      </a:r>
                      <a:endParaRPr lang="en-US" sz="1400" dirty="0">
                        <a:solidFill>
                          <a:srgbClr val="FF0000"/>
                        </a:solidFill>
                      </a:endParaRPr>
                    </a:p>
                  </a:txBody>
                  <a:tcPr anchor="ctr"/>
                </a:tc>
                <a:extLst>
                  <a:ext uri="{0D108BD9-81ED-4DB2-BD59-A6C34878D82A}">
                    <a16:rowId xmlns:a16="http://schemas.microsoft.com/office/drawing/2014/main" val="3275930163"/>
                  </a:ext>
                </a:extLst>
              </a:tr>
              <a:tr h="360000">
                <a:tc>
                  <a:txBody>
                    <a:bodyPr/>
                    <a:lstStyle/>
                    <a:p>
                      <a:r>
                        <a:rPr lang="en-US" sz="1400" dirty="0" smtClean="0"/>
                        <a:t>4. Are you a </a:t>
                      </a:r>
                      <a:r>
                        <a:rPr lang="en-US" sz="1400" dirty="0" smtClean="0">
                          <a:solidFill>
                            <a:srgbClr val="FF0000"/>
                          </a:solidFill>
                        </a:rPr>
                        <a:t>[ ]</a:t>
                      </a:r>
                      <a:r>
                        <a:rPr lang="en-US" sz="1400" dirty="0" smtClean="0"/>
                        <a:t> non-smoker </a:t>
                      </a:r>
                      <a:r>
                        <a:rPr lang="en-US" sz="1400" dirty="0" smtClean="0">
                          <a:solidFill>
                            <a:srgbClr val="FF0000"/>
                          </a:solidFill>
                        </a:rPr>
                        <a:t>[</a:t>
                      </a:r>
                      <a:r>
                        <a:rPr lang="en-US" sz="1400" baseline="0" dirty="0" smtClean="0">
                          <a:solidFill>
                            <a:srgbClr val="FF0000"/>
                          </a:solidFill>
                        </a:rPr>
                        <a:t> ]</a:t>
                      </a:r>
                      <a:r>
                        <a:rPr lang="en-US" sz="1400" baseline="0" dirty="0" smtClean="0"/>
                        <a:t> former smoker </a:t>
                      </a:r>
                      <a:r>
                        <a:rPr lang="en-US" sz="1400" baseline="0" dirty="0" smtClean="0">
                          <a:solidFill>
                            <a:srgbClr val="FF0000"/>
                          </a:solidFill>
                        </a:rPr>
                        <a:t>[ ]</a:t>
                      </a:r>
                      <a:r>
                        <a:rPr lang="en-US" sz="1400" baseline="0" dirty="0" smtClean="0"/>
                        <a:t> occasional smoker </a:t>
                      </a:r>
                      <a:r>
                        <a:rPr lang="en-US" sz="1400" baseline="0" dirty="0" smtClean="0">
                          <a:solidFill>
                            <a:srgbClr val="FF0000"/>
                          </a:solidFill>
                        </a:rPr>
                        <a:t>[ ]</a:t>
                      </a:r>
                      <a:r>
                        <a:rPr lang="en-US" sz="1400" baseline="0" dirty="0" smtClean="0"/>
                        <a:t> moderate smoker </a:t>
                      </a:r>
                      <a:r>
                        <a:rPr lang="en-US" sz="1400" baseline="0" dirty="0" smtClean="0">
                          <a:solidFill>
                            <a:srgbClr val="FF0000"/>
                          </a:solidFill>
                        </a:rPr>
                        <a:t>[ ]</a:t>
                      </a:r>
                      <a:r>
                        <a:rPr lang="en-US" sz="1400" baseline="0" dirty="0" smtClean="0"/>
                        <a:t> heavy smoker (at least 20 cigarettes/day)?</a:t>
                      </a:r>
                      <a:endParaRPr lang="en-US" sz="1400" dirty="0">
                        <a:solidFill>
                          <a:schemeClr val="tx1"/>
                        </a:solidFill>
                      </a:endParaRPr>
                    </a:p>
                  </a:txBody>
                  <a:tcPr anchor="ctr"/>
                </a:tc>
                <a:extLst>
                  <a:ext uri="{0D108BD9-81ED-4DB2-BD59-A6C34878D82A}">
                    <a16:rowId xmlns:a16="http://schemas.microsoft.com/office/drawing/2014/main" val="1629752723"/>
                  </a:ext>
                </a:extLst>
              </a:tr>
              <a:tr h="360000">
                <a:tc>
                  <a:txBody>
                    <a:bodyPr/>
                    <a:lstStyle/>
                    <a:p>
                      <a:r>
                        <a:rPr lang="en-US" sz="1400" dirty="0" smtClean="0"/>
                        <a:t>5. Evaluate your smoking habits</a:t>
                      </a:r>
                      <a:r>
                        <a:rPr lang="en-US" sz="1400" baseline="0" dirty="0" smtClean="0"/>
                        <a:t> on a scale from 0 (non-smoker) to 4 (heavy smoker, at least 20 cigarettes/day): </a:t>
                      </a:r>
                      <a:r>
                        <a:rPr lang="en-US" sz="1400" baseline="0" dirty="0" smtClean="0">
                          <a:solidFill>
                            <a:srgbClr val="FF0000"/>
                          </a:solidFill>
                        </a:rPr>
                        <a:t>0 1 2 3 4</a:t>
                      </a:r>
                      <a:endParaRPr lang="en-US" sz="1400" dirty="0">
                        <a:solidFill>
                          <a:srgbClr val="FF0000"/>
                        </a:solidFill>
                      </a:endParaRPr>
                    </a:p>
                  </a:txBody>
                  <a:tcPr anchor="ctr"/>
                </a:tc>
                <a:extLst>
                  <a:ext uri="{0D108BD9-81ED-4DB2-BD59-A6C34878D82A}">
                    <a16:rowId xmlns:a16="http://schemas.microsoft.com/office/drawing/2014/main" val="1360551670"/>
                  </a:ext>
                </a:extLst>
              </a:tr>
              <a:tr h="360000">
                <a:tc>
                  <a:txBody>
                    <a:bodyPr/>
                    <a:lstStyle/>
                    <a:p>
                      <a:r>
                        <a:rPr lang="en-US" sz="1400" dirty="0" smtClean="0"/>
                        <a:t>6. Evaluate your smoking habits on a scale</a:t>
                      </a:r>
                      <a:r>
                        <a:rPr lang="en-US" sz="1400" baseline="0" dirty="0" smtClean="0"/>
                        <a:t> from 0 (non-smoker) to 10 (heavy smoker, at least 20 cigarettes/day): </a:t>
                      </a:r>
                      <a:r>
                        <a:rPr lang="en-US" sz="1400" baseline="0" dirty="0" smtClean="0">
                          <a:solidFill>
                            <a:srgbClr val="FF0000"/>
                          </a:solidFill>
                        </a:rPr>
                        <a:t>0 1 2 3 4 5 6 7 8 9 10</a:t>
                      </a:r>
                      <a:endParaRPr lang="en-US" sz="1400" dirty="0">
                        <a:solidFill>
                          <a:srgbClr val="FF0000"/>
                        </a:solidFill>
                      </a:endParaRPr>
                    </a:p>
                  </a:txBody>
                  <a:tcPr anchor="ctr"/>
                </a:tc>
                <a:extLst>
                  <a:ext uri="{0D108BD9-81ED-4DB2-BD59-A6C34878D82A}">
                    <a16:rowId xmlns:a16="http://schemas.microsoft.com/office/drawing/2014/main" val="1497212127"/>
                  </a:ext>
                </a:extLst>
              </a:tr>
              <a:tr h="360000">
                <a:tc>
                  <a:txBody>
                    <a:bodyPr/>
                    <a:lstStyle/>
                    <a:p>
                      <a:r>
                        <a:rPr lang="en-US" sz="1400" dirty="0" smtClean="0"/>
                        <a:t>7. For</a:t>
                      </a:r>
                      <a:r>
                        <a:rPr lang="en-US" sz="1400" baseline="0" dirty="0" smtClean="0"/>
                        <a:t> how many years have you been smoking? </a:t>
                      </a:r>
                      <a:r>
                        <a:rPr lang="en-US" sz="1400" baseline="0" dirty="0" smtClean="0">
                          <a:solidFill>
                            <a:srgbClr val="FF0000"/>
                          </a:solidFill>
                        </a:rPr>
                        <a:t>[…]</a:t>
                      </a:r>
                      <a:endParaRPr lang="en-US" sz="1400" dirty="0">
                        <a:solidFill>
                          <a:srgbClr val="FF0000"/>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4241715"/>
                  </a:ext>
                </a:extLst>
              </a:tr>
            </a:tbl>
          </a:graphicData>
        </a:graphic>
      </p:graphicFrame>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3</a:t>
            </a:fld>
            <a:endParaRPr lang="nb-NO"/>
          </a:p>
        </p:txBody>
      </p:sp>
      <p:sp>
        <p:nvSpPr>
          <p:cNvPr id="8" name="TekstSylinder 7"/>
          <p:cNvSpPr txBox="1"/>
          <p:nvPr/>
        </p:nvSpPr>
        <p:spPr>
          <a:xfrm>
            <a:off x="4500000" y="4680000"/>
            <a:ext cx="3240000" cy="360000"/>
          </a:xfrm>
          <a:prstGeom prst="rect">
            <a:avLst/>
          </a:prstGeom>
          <a:noFill/>
        </p:spPr>
        <p:txBody>
          <a:bodyPr wrap="none" rtlCol="0" anchor="ctr">
            <a:spAutoFit/>
          </a:bodyPr>
          <a:lstStyle/>
          <a:p>
            <a:pPr algn="ctr"/>
            <a:r>
              <a:rPr lang="en-US" sz="1200" b="0" dirty="0" smtClean="0"/>
              <a:t>Based on Table 2.1 in Laake et al. (2007)</a:t>
            </a:r>
          </a:p>
        </p:txBody>
      </p:sp>
    </p:spTree>
    <p:extLst>
      <p:ext uri="{BB962C8B-B14F-4D97-AF65-F5344CB8AC3E}">
        <p14:creationId xmlns:p14="http://schemas.microsoft.com/office/powerpoint/2010/main" val="3686207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smtClean="0"/>
              <a:t>Categorical </a:t>
            </a:r>
            <a:r>
              <a:rPr lang="en-US" dirty="0" smtClean="0"/>
              <a:t>data</a:t>
            </a:r>
            <a:endParaRPr lang="en-US" dirty="0"/>
          </a:p>
        </p:txBody>
      </p:sp>
      <p:sp>
        <p:nvSpPr>
          <p:cNvPr id="3" name="Plassholder for innhold 2"/>
          <p:cNvSpPr>
            <a:spLocks noGrp="1"/>
          </p:cNvSpPr>
          <p:nvPr>
            <p:ph idx="1"/>
          </p:nvPr>
        </p:nvSpPr>
        <p:spPr/>
        <p:txBody>
          <a:bodyPr>
            <a:normAutofit/>
          </a:bodyPr>
          <a:lstStyle/>
          <a:p>
            <a:r>
              <a:rPr lang="en-US" dirty="0" smtClean="0"/>
              <a:t>Dividing data set into categories, or groups</a:t>
            </a:r>
          </a:p>
          <a:p>
            <a:r>
              <a:rPr lang="en-US" dirty="0" smtClean="0"/>
              <a:t>Values not necessarily representing an exact measure</a:t>
            </a:r>
          </a:p>
          <a:p>
            <a:r>
              <a:rPr lang="en-US" dirty="0" smtClean="0"/>
              <a:t>Dichotomous data being the simplest form of data</a:t>
            </a:r>
          </a:p>
          <a:p>
            <a:pPr lvl="1"/>
            <a:r>
              <a:rPr lang="en-US" dirty="0" smtClean="0"/>
              <a:t>Data set grouped into </a:t>
            </a:r>
            <a:r>
              <a:rPr lang="en-US" i="1" dirty="0" smtClean="0"/>
              <a:t>two</a:t>
            </a:r>
            <a:r>
              <a:rPr lang="en-US" dirty="0" smtClean="0"/>
              <a:t> categories (e.g., exposed and unexposed)</a:t>
            </a:r>
          </a:p>
          <a:p>
            <a:pPr lvl="1"/>
            <a:r>
              <a:rPr lang="en-US" dirty="0" smtClean="0"/>
              <a:t>Statistical description based on the number or proportion in each category</a:t>
            </a:r>
          </a:p>
          <a:p>
            <a:r>
              <a:rPr lang="en-US" dirty="0" smtClean="0"/>
              <a:t>Two levels of measurement</a:t>
            </a:r>
          </a:p>
          <a:p>
            <a:pPr lvl="1"/>
            <a:r>
              <a:rPr lang="en-US" dirty="0" smtClean="0"/>
              <a:t>Nominal</a:t>
            </a:r>
          </a:p>
          <a:p>
            <a:pPr lvl="1"/>
            <a:r>
              <a:rPr lang="en-US" dirty="0" smtClean="0"/>
              <a:t>Ordinal</a:t>
            </a:r>
            <a:endParaRPr lang="en-US" dirty="0"/>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4</a:t>
            </a:fld>
            <a:endParaRPr lang="nb-NO"/>
          </a:p>
        </p:txBody>
      </p:sp>
    </p:spTree>
    <p:extLst>
      <p:ext uri="{BB962C8B-B14F-4D97-AF65-F5344CB8AC3E}">
        <p14:creationId xmlns:p14="http://schemas.microsoft.com/office/powerpoint/2010/main" val="1277431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Nominal data</a:t>
            </a:r>
            <a:endParaRPr lang="en-US" dirty="0"/>
          </a:p>
        </p:txBody>
      </p:sp>
      <p:sp>
        <p:nvSpPr>
          <p:cNvPr id="3" name="Plassholder for innhold 2"/>
          <p:cNvSpPr>
            <a:spLocks noGrp="1"/>
          </p:cNvSpPr>
          <p:nvPr>
            <p:ph idx="1"/>
          </p:nvPr>
        </p:nvSpPr>
        <p:spPr/>
        <p:txBody>
          <a:bodyPr>
            <a:normAutofit/>
          </a:bodyPr>
          <a:lstStyle/>
          <a:p>
            <a:r>
              <a:rPr lang="en-US" dirty="0" smtClean="0"/>
              <a:t>Unordered categorical data</a:t>
            </a:r>
          </a:p>
          <a:p>
            <a:r>
              <a:rPr lang="en-US" dirty="0" smtClean="0"/>
              <a:t>Grouping the data set into categories of no natural order</a:t>
            </a:r>
          </a:p>
          <a:p>
            <a:pPr lvl="1"/>
            <a:r>
              <a:rPr lang="en-US" dirty="0" smtClean="0"/>
              <a:t>Toxic substances </a:t>
            </a:r>
            <a:r>
              <a:rPr lang="en-US" dirty="0"/>
              <a:t>of exposure</a:t>
            </a:r>
            <a:endParaRPr lang="en-US" dirty="0" smtClean="0"/>
          </a:p>
          <a:p>
            <a:pPr lvl="1"/>
            <a:r>
              <a:rPr lang="en-US" dirty="0" smtClean="0"/>
              <a:t>Side effects of medication</a:t>
            </a:r>
          </a:p>
          <a:p>
            <a:r>
              <a:rPr lang="en-US" dirty="0" smtClean="0"/>
              <a:t>Potentially overlapping groups</a:t>
            </a:r>
          </a:p>
          <a:p>
            <a:pPr lvl="1"/>
            <a:r>
              <a:rPr lang="en-US" dirty="0" smtClean="0"/>
              <a:t>Subjects belonging to more than one category</a:t>
            </a:r>
          </a:p>
          <a:p>
            <a:pPr lvl="1"/>
            <a:r>
              <a:rPr lang="en-US" dirty="0"/>
              <a:t>S</a:t>
            </a:r>
            <a:r>
              <a:rPr lang="en-US" dirty="0" smtClean="0"/>
              <a:t>um of category frequencies greater than the total number of subjects</a:t>
            </a:r>
          </a:p>
          <a:p>
            <a:r>
              <a:rPr lang="en-US" dirty="0" smtClean="0"/>
              <a:t>Summarized by frequency distribution, bar chart, pie chart, etc.</a:t>
            </a:r>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5</a:t>
            </a:fld>
            <a:endParaRPr lang="nb-NO"/>
          </a:p>
        </p:txBody>
      </p:sp>
    </p:spTree>
    <p:extLst>
      <p:ext uri="{BB962C8B-B14F-4D97-AF65-F5344CB8AC3E}">
        <p14:creationId xmlns:p14="http://schemas.microsoft.com/office/powerpoint/2010/main" val="4238216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Ordinal data</a:t>
            </a:r>
            <a:endParaRPr lang="en-US" dirty="0"/>
          </a:p>
        </p:txBody>
      </p:sp>
      <p:sp>
        <p:nvSpPr>
          <p:cNvPr id="3" name="Plassholder for innhold 2"/>
          <p:cNvSpPr>
            <a:spLocks noGrp="1"/>
          </p:cNvSpPr>
          <p:nvPr>
            <p:ph idx="1"/>
          </p:nvPr>
        </p:nvSpPr>
        <p:spPr/>
        <p:txBody>
          <a:bodyPr/>
          <a:lstStyle/>
          <a:p>
            <a:r>
              <a:rPr lang="en-US" dirty="0" smtClean="0"/>
              <a:t>Ordered categorical data</a:t>
            </a:r>
          </a:p>
          <a:p>
            <a:r>
              <a:rPr lang="en-US" dirty="0" smtClean="0"/>
              <a:t>Grouping the data set into categories of some natural order</a:t>
            </a:r>
          </a:p>
          <a:p>
            <a:pPr lvl="1"/>
            <a:r>
              <a:rPr lang="en-US" dirty="0" smtClean="0"/>
              <a:t>Category A &gt; Category B &gt; Category C &gt; … (or vice versa)</a:t>
            </a:r>
          </a:p>
          <a:p>
            <a:r>
              <a:rPr lang="en-US" dirty="0" smtClean="0"/>
              <a:t>Categories representing an </a:t>
            </a:r>
            <a:r>
              <a:rPr lang="en-US" dirty="0" smtClean="0">
                <a:solidFill>
                  <a:srgbClr val="FF0000"/>
                </a:solidFill>
              </a:rPr>
              <a:t>ordered sequence</a:t>
            </a:r>
          </a:p>
          <a:p>
            <a:pPr lvl="1"/>
            <a:r>
              <a:rPr lang="en-US" dirty="0" smtClean="0"/>
              <a:t>Smoking habits: non-smoker, former smoker, smoker</a:t>
            </a:r>
          </a:p>
          <a:p>
            <a:pPr lvl="1"/>
            <a:r>
              <a:rPr lang="en-US" dirty="0" smtClean="0"/>
              <a:t>Health: very good, good, less good, bad</a:t>
            </a:r>
          </a:p>
          <a:p>
            <a:r>
              <a:rPr lang="en-US" dirty="0" smtClean="0"/>
              <a:t>Only (!) expressing an ordering of the data</a:t>
            </a:r>
          </a:p>
          <a:p>
            <a:pPr lvl="1"/>
            <a:r>
              <a:rPr lang="en-US" dirty="0" smtClean="0"/>
              <a:t>No information about quantity or distance between categories</a:t>
            </a:r>
            <a:endParaRPr lang="en-US" dirty="0"/>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6</a:t>
            </a:fld>
            <a:endParaRPr lang="nb-NO"/>
          </a:p>
        </p:txBody>
      </p:sp>
    </p:spTree>
    <p:extLst>
      <p:ext uri="{BB962C8B-B14F-4D97-AF65-F5344CB8AC3E}">
        <p14:creationId xmlns:p14="http://schemas.microsoft.com/office/powerpoint/2010/main" val="352457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Ordinal data, cont.</a:t>
            </a:r>
            <a:endParaRPr lang="en-US" dirty="0"/>
          </a:p>
        </p:txBody>
      </p:sp>
      <p:sp>
        <p:nvSpPr>
          <p:cNvPr id="3" name="Plassholder for dato 2"/>
          <p:cNvSpPr>
            <a:spLocks noGrp="1"/>
          </p:cNvSpPr>
          <p:nvPr>
            <p:ph type="dt" sz="half" idx="10"/>
          </p:nvPr>
        </p:nvSpPr>
        <p:spPr/>
        <p:txBody>
          <a:bodyPr/>
          <a:lstStyle/>
          <a:p>
            <a:r>
              <a:rPr lang="en-US" smtClean="0"/>
              <a:t>06/03/2021</a:t>
            </a:r>
            <a:endParaRPr lang="nb-NO"/>
          </a:p>
        </p:txBody>
      </p:sp>
      <p:sp>
        <p:nvSpPr>
          <p:cNvPr id="4" name="Plassholder for bunntekst 3"/>
          <p:cNvSpPr>
            <a:spLocks noGrp="1"/>
          </p:cNvSpPr>
          <p:nvPr>
            <p:ph type="ftr" sz="quarter" idx="11"/>
          </p:nvPr>
        </p:nvSpPr>
        <p:spPr/>
        <p:txBody>
          <a:bodyPr/>
          <a:lstStyle/>
          <a:p>
            <a:r>
              <a:rPr lang="nb-NO" smtClean="0"/>
              <a:t>Spring 2021 - Lecture 10</a:t>
            </a:r>
            <a:endParaRPr lang="nb-NO"/>
          </a:p>
        </p:txBody>
      </p:sp>
      <p:sp>
        <p:nvSpPr>
          <p:cNvPr id="5" name="Plassholder for lysbildenummer 4"/>
          <p:cNvSpPr>
            <a:spLocks noGrp="1"/>
          </p:cNvSpPr>
          <p:nvPr>
            <p:ph type="sldNum" sz="quarter" idx="12"/>
          </p:nvPr>
        </p:nvSpPr>
        <p:spPr/>
        <p:txBody>
          <a:bodyPr/>
          <a:lstStyle/>
          <a:p>
            <a:fld id="{06668B70-52D5-4929-987C-994778F03EBF}" type="slidenum">
              <a:rPr lang="nb-NO" smtClean="0"/>
              <a:t>7</a:t>
            </a:fld>
            <a:endParaRPr lang="nb-NO"/>
          </a:p>
        </p:txBody>
      </p:sp>
      <p:sp>
        <p:nvSpPr>
          <p:cNvPr id="6" name="TekstSylinder 5"/>
          <p:cNvSpPr txBox="1"/>
          <p:nvPr/>
        </p:nvSpPr>
        <p:spPr>
          <a:xfrm>
            <a:off x="2340000" y="1980000"/>
            <a:ext cx="7560000" cy="2880000"/>
          </a:xfrm>
          <a:prstGeom prst="rect">
            <a:avLst/>
          </a:prstGeom>
          <a:noFill/>
        </p:spPr>
        <p:txBody>
          <a:bodyPr wrap="square" rtlCol="0" anchor="ctr">
            <a:spAutoFit/>
          </a:bodyPr>
          <a:lstStyle/>
          <a:p>
            <a:pPr algn="ctr"/>
            <a:r>
              <a:rPr lang="en-US" sz="2400" b="0" i="1" dirty="0" smtClean="0"/>
              <a:t>“Conversely, where ordered categories are numbered, as with stage of disease or social class, the temptation to treat these numbers as statistically meaningful must be resisted. For example, it is not sensible to calculate the average social class or stage of cancer. The only information the numbers contain is in the ordering, which would be conveyed equally by calling them A, B, C, D and so on.”</a:t>
            </a:r>
          </a:p>
        </p:txBody>
      </p:sp>
      <p:sp>
        <p:nvSpPr>
          <p:cNvPr id="7" name="TekstSylinder 6"/>
          <p:cNvSpPr txBox="1"/>
          <p:nvPr/>
        </p:nvSpPr>
        <p:spPr>
          <a:xfrm>
            <a:off x="8536109" y="4901500"/>
            <a:ext cx="1648528" cy="276999"/>
          </a:xfrm>
          <a:prstGeom prst="rect">
            <a:avLst/>
          </a:prstGeom>
          <a:noFill/>
        </p:spPr>
        <p:txBody>
          <a:bodyPr wrap="none" rtlCol="0" anchor="ctr">
            <a:spAutoFit/>
          </a:bodyPr>
          <a:lstStyle/>
          <a:p>
            <a:pPr algn="ctr"/>
            <a:r>
              <a:rPr lang="en-US" sz="1200" b="0" dirty="0" smtClean="0"/>
              <a:t>Altman (1991), page 12</a:t>
            </a:r>
          </a:p>
        </p:txBody>
      </p:sp>
    </p:spTree>
    <p:extLst>
      <p:ext uri="{BB962C8B-B14F-4D97-AF65-F5344CB8AC3E}">
        <p14:creationId xmlns:p14="http://schemas.microsoft.com/office/powerpoint/2010/main" val="1780615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Ordinal data, cont.</a:t>
            </a:r>
            <a:endParaRPr lang="en-US" dirty="0"/>
          </a:p>
        </p:txBody>
      </p:sp>
      <p:sp>
        <p:nvSpPr>
          <p:cNvPr id="3" name="Plassholder for innhold 2"/>
          <p:cNvSpPr>
            <a:spLocks noGrp="1"/>
          </p:cNvSpPr>
          <p:nvPr>
            <p:ph idx="1"/>
          </p:nvPr>
        </p:nvSpPr>
        <p:spPr/>
        <p:txBody>
          <a:bodyPr>
            <a:normAutofit/>
          </a:bodyPr>
          <a:lstStyle/>
          <a:p>
            <a:r>
              <a:rPr lang="en-US" dirty="0" smtClean="0"/>
              <a:t>Extremes sometimes encoded as 0 and 100, respectively</a:t>
            </a:r>
          </a:p>
          <a:p>
            <a:pPr lvl="1"/>
            <a:r>
              <a:rPr lang="en-US" dirty="0" smtClean="0"/>
              <a:t>Impression of more possible values than the limited number of categories</a:t>
            </a:r>
          </a:p>
          <a:p>
            <a:r>
              <a:rPr lang="en-US" dirty="0" smtClean="0"/>
              <a:t>Numerical codes often (erroneously!) treated as ordinary numbers</a:t>
            </a:r>
          </a:p>
          <a:p>
            <a:pPr lvl="1"/>
            <a:r>
              <a:rPr lang="en-US" dirty="0" smtClean="0"/>
              <a:t>Meaningless to add, subtract, or average ordinal data</a:t>
            </a:r>
          </a:p>
          <a:p>
            <a:r>
              <a:rPr lang="en-US" smtClean="0"/>
              <a:t>Described </a:t>
            </a:r>
            <a:r>
              <a:rPr lang="en-US" dirty="0" smtClean="0"/>
              <a:t>by frequencies and </a:t>
            </a:r>
            <a:r>
              <a:rPr lang="en-US" dirty="0"/>
              <a:t>appropriate descriptive statistics</a:t>
            </a:r>
          </a:p>
          <a:p>
            <a:pPr lvl="1"/>
            <a:r>
              <a:rPr lang="en-US" dirty="0"/>
              <a:t>Median</a:t>
            </a:r>
          </a:p>
          <a:p>
            <a:pPr lvl="1"/>
            <a:r>
              <a:rPr lang="en-US" dirty="0" smtClean="0"/>
              <a:t>Quartiles</a:t>
            </a:r>
          </a:p>
          <a:p>
            <a:r>
              <a:rPr lang="en-US" dirty="0" smtClean="0"/>
              <a:t>Statistical analysis </a:t>
            </a:r>
            <a:r>
              <a:rPr lang="en-US" dirty="0" smtClean="0">
                <a:solidFill>
                  <a:srgbClr val="FF0000"/>
                </a:solidFill>
              </a:rPr>
              <a:t>unaffected</a:t>
            </a:r>
            <a:r>
              <a:rPr lang="en-US" dirty="0" smtClean="0"/>
              <a:t> by the choice of numerical codes</a:t>
            </a:r>
          </a:p>
        </p:txBody>
      </p:sp>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8</a:t>
            </a:fld>
            <a:endParaRPr lang="nb-NO"/>
          </a:p>
        </p:txBody>
      </p:sp>
    </p:spTree>
    <p:extLst>
      <p:ext uri="{BB962C8B-B14F-4D97-AF65-F5344CB8AC3E}">
        <p14:creationId xmlns:p14="http://schemas.microsoft.com/office/powerpoint/2010/main" val="1538089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Ordinal data, cont.</a:t>
            </a:r>
            <a:endParaRPr lang="en-US" dirty="0"/>
          </a:p>
        </p:txBody>
      </p:sp>
      <p:graphicFrame>
        <p:nvGraphicFramePr>
          <p:cNvPr id="7" name="Plassholder for innhold 6"/>
          <p:cNvGraphicFramePr>
            <a:graphicFrameLocks noGrp="1"/>
          </p:cNvGraphicFramePr>
          <p:nvPr>
            <p:ph idx="1"/>
            <p:extLst>
              <p:ext uri="{D42A27DB-BD31-4B8C-83A1-F6EECF244321}">
                <p14:modId xmlns:p14="http://schemas.microsoft.com/office/powerpoint/2010/main" val="1654451119"/>
              </p:ext>
            </p:extLst>
          </p:nvPr>
        </p:nvGraphicFramePr>
        <p:xfrm>
          <a:off x="900000" y="1800000"/>
          <a:ext cx="10440000" cy="3672000"/>
        </p:xfrm>
        <a:graphic>
          <a:graphicData uri="http://schemas.openxmlformats.org/drawingml/2006/table">
            <a:tbl>
              <a:tblPr firstRow="1" bandRow="1">
                <a:tableStyleId>{2D5ABB26-0587-4C30-8999-92F81FD0307C}</a:tableStyleId>
              </a:tblPr>
              <a:tblGrid>
                <a:gridCol w="3240000">
                  <a:extLst>
                    <a:ext uri="{9D8B030D-6E8A-4147-A177-3AD203B41FA5}">
                      <a16:colId xmlns:a16="http://schemas.microsoft.com/office/drawing/2014/main" val="690556668"/>
                    </a:ext>
                  </a:extLst>
                </a:gridCol>
                <a:gridCol w="7200000">
                  <a:extLst>
                    <a:ext uri="{9D8B030D-6E8A-4147-A177-3AD203B41FA5}">
                      <a16:colId xmlns:a16="http://schemas.microsoft.com/office/drawing/2014/main" val="3145282758"/>
                    </a:ext>
                  </a:extLst>
                </a:gridCol>
              </a:tblGrid>
              <a:tr h="306000">
                <a:tc gridSpan="2">
                  <a:txBody>
                    <a:bodyPr/>
                    <a:lstStyle/>
                    <a:p>
                      <a:r>
                        <a:rPr lang="en-US" sz="1400" b="1" dirty="0" smtClean="0"/>
                        <a:t>Examples of different scales for ordered responses</a:t>
                      </a:r>
                      <a:endParaRPr lang="en-US"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n-US" sz="1400" dirty="0"/>
                    </a:p>
                  </a:txBody>
                  <a:tcPr/>
                </a:tc>
                <a:extLst>
                  <a:ext uri="{0D108BD9-81ED-4DB2-BD59-A6C34878D82A}">
                    <a16:rowId xmlns:a16="http://schemas.microsoft.com/office/drawing/2014/main" val="1362047041"/>
                  </a:ext>
                </a:extLst>
              </a:tr>
              <a:tr h="306000">
                <a:tc>
                  <a:txBody>
                    <a:bodyPr/>
                    <a:lstStyle/>
                    <a:p>
                      <a:r>
                        <a:rPr lang="en-US" sz="1400" dirty="0" smtClean="0"/>
                        <a:t>Letter scale</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A, B, C, D, …</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571499"/>
                  </a:ext>
                </a:extLst>
              </a:tr>
              <a:tr h="306000">
                <a:tc>
                  <a:txBody>
                    <a:bodyPr/>
                    <a:lstStyle/>
                    <a:p>
                      <a:r>
                        <a:rPr lang="en-US" sz="1400" dirty="0" smtClean="0"/>
                        <a:t>Numerical scale</a:t>
                      </a:r>
                      <a:endParaRPr lang="en-US" sz="1400" dirty="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400" dirty="0" smtClean="0"/>
                        <a:t>1, 2, 3, …</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1643073"/>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t>0, 1, 2, …</a:t>
                      </a:r>
                      <a:endParaRPr lang="en-US" sz="1400" dirty="0"/>
                    </a:p>
                  </a:txBody>
                  <a:tcPr anchor="ctr">
                    <a:lnL>
                      <a:noFill/>
                    </a:lnL>
                  </a:tcPr>
                </a:tc>
                <a:extLst>
                  <a:ext uri="{0D108BD9-81ED-4DB2-BD59-A6C34878D82A}">
                    <a16:rowId xmlns:a16="http://schemas.microsoft.com/office/drawing/2014/main" val="2129781267"/>
                  </a:ext>
                </a:extLst>
              </a:tr>
              <a:tr h="306000">
                <a:tc>
                  <a:txBody>
                    <a:bodyPr/>
                    <a:lstStyle/>
                    <a:p>
                      <a:endParaRPr lang="en-US" sz="1400" dirty="0"/>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1, …, 10</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5689066"/>
                  </a:ext>
                </a:extLst>
              </a:tr>
              <a:tr h="306000">
                <a:tc>
                  <a:txBody>
                    <a:bodyPr/>
                    <a:lstStyle/>
                    <a:p>
                      <a:r>
                        <a:rPr lang="en-US" sz="1400" dirty="0" smtClean="0"/>
                        <a:t>Verbally descriptive scale</a:t>
                      </a:r>
                      <a:endParaRPr lang="en-US" sz="1400" dirty="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400" dirty="0" smtClean="0"/>
                        <a:t>None – Weak – Moderate – Strong</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31984730"/>
                  </a:ext>
                </a:extLst>
              </a:tr>
              <a:tr h="306000">
                <a:tc>
                  <a:txBody>
                    <a:bodyPr/>
                    <a:lstStyle/>
                    <a:p>
                      <a:endParaRPr lang="en-US" sz="1400" dirty="0"/>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t>All the time – Most of the time – Part of the time – Little of the time – None of the time</a:t>
                      </a:r>
                      <a:endParaRPr lang="en-US" sz="1400" dirty="0"/>
                    </a:p>
                  </a:txBody>
                  <a:tcPr anchor="ctr">
                    <a:lnL>
                      <a:noFill/>
                    </a:lnL>
                  </a:tcPr>
                </a:tc>
                <a:extLst>
                  <a:ext uri="{0D108BD9-81ED-4DB2-BD59-A6C34878D82A}">
                    <a16:rowId xmlns:a16="http://schemas.microsoft.com/office/drawing/2014/main" val="3475298867"/>
                  </a:ext>
                </a:extLst>
              </a:tr>
              <a:tr h="306000">
                <a:tc>
                  <a:txBody>
                    <a:bodyPr/>
                    <a:lstStyle/>
                    <a:p>
                      <a:endParaRPr lang="en-US" sz="1400" dirty="0"/>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Very bad – Bad – Less good – Good</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507445"/>
                  </a:ext>
                </a:extLst>
              </a:tr>
              <a:tr h="306000">
                <a:tc>
                  <a:txBody>
                    <a:bodyPr/>
                    <a:lstStyle/>
                    <a:p>
                      <a:r>
                        <a:rPr lang="en-US" sz="1400" dirty="0" smtClean="0"/>
                        <a:t>Pictograms</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ym typeface="Wingdings" panose="05000000000000000000" pitchFamily="2" charset="2"/>
                        </a:rPr>
                        <a:t>                  </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0753154"/>
                  </a:ext>
                </a:extLst>
              </a:tr>
              <a:tr h="306000">
                <a:tc>
                  <a:txBody>
                    <a:bodyPr/>
                    <a:lstStyle/>
                    <a:p>
                      <a:r>
                        <a:rPr lang="en-US" sz="1400" dirty="0" smtClean="0"/>
                        <a:t>Symbols</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a:t>
                      </a:r>
                      <a:r>
                        <a:rPr lang="en-US" sz="1400" baseline="0" dirty="0" smtClean="0"/>
                        <a:t>   (+)   (++)   (+++)</a:t>
                      </a:r>
                      <a:endParaRPr 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1210102"/>
                  </a:ext>
                </a:extLst>
              </a:tr>
              <a:tr h="306000">
                <a:tc>
                  <a:txBody>
                    <a:bodyPr/>
                    <a:lstStyle/>
                    <a:p>
                      <a:r>
                        <a:rPr lang="en-US" sz="1400" dirty="0" smtClean="0"/>
                        <a:t>Visual analog scale (VAS)</a:t>
                      </a:r>
                      <a:endParaRPr lang="en-US" sz="1400" dirty="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400" dirty="0" smtClean="0"/>
                        <a:t>Nothing ――――――――――― Extremely</a:t>
                      </a:r>
                      <a:endParaRPr lang="en-US" sz="14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14660766"/>
                  </a:ext>
                </a:extLst>
              </a:tr>
              <a:tr h="306000">
                <a:tc>
                  <a:txBody>
                    <a:bodyPr/>
                    <a:lstStyle/>
                    <a:p>
                      <a:endParaRPr lang="en-US" sz="1400" dirty="0"/>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Extremely strong ――――――――――― Extremely weak</a:t>
                      </a:r>
                      <a:endParaRPr lang="en-US" sz="14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894388"/>
                  </a:ext>
                </a:extLst>
              </a:tr>
            </a:tbl>
          </a:graphicData>
        </a:graphic>
      </p:graphicFrame>
      <p:sp>
        <p:nvSpPr>
          <p:cNvPr id="4" name="Plassholder for dato 3"/>
          <p:cNvSpPr>
            <a:spLocks noGrp="1"/>
          </p:cNvSpPr>
          <p:nvPr>
            <p:ph type="dt" sz="half" idx="10"/>
          </p:nvPr>
        </p:nvSpPr>
        <p:spPr/>
        <p:txBody>
          <a:bodyPr/>
          <a:lstStyle/>
          <a:p>
            <a:r>
              <a:rPr lang="en-US" smtClean="0"/>
              <a:t>06/03/2021</a:t>
            </a:r>
            <a:endParaRPr lang="nb-NO"/>
          </a:p>
        </p:txBody>
      </p:sp>
      <p:sp>
        <p:nvSpPr>
          <p:cNvPr id="5" name="Plassholder for bunntekst 4"/>
          <p:cNvSpPr>
            <a:spLocks noGrp="1"/>
          </p:cNvSpPr>
          <p:nvPr>
            <p:ph type="ftr" sz="quarter" idx="11"/>
          </p:nvPr>
        </p:nvSpPr>
        <p:spPr/>
        <p:txBody>
          <a:bodyPr/>
          <a:lstStyle/>
          <a:p>
            <a:r>
              <a:rPr lang="nb-NO" smtClean="0"/>
              <a:t>Spring 2021 - Lecture 10</a:t>
            </a:r>
            <a:endParaRPr lang="nb-NO"/>
          </a:p>
        </p:txBody>
      </p:sp>
      <p:sp>
        <p:nvSpPr>
          <p:cNvPr id="6" name="Plassholder for lysbildenummer 5"/>
          <p:cNvSpPr>
            <a:spLocks noGrp="1"/>
          </p:cNvSpPr>
          <p:nvPr>
            <p:ph type="sldNum" sz="quarter" idx="12"/>
          </p:nvPr>
        </p:nvSpPr>
        <p:spPr/>
        <p:txBody>
          <a:bodyPr/>
          <a:lstStyle/>
          <a:p>
            <a:fld id="{06668B70-52D5-4929-987C-994778F03EBF}" type="slidenum">
              <a:rPr lang="nb-NO" smtClean="0"/>
              <a:t>9</a:t>
            </a:fld>
            <a:endParaRPr lang="nb-NO"/>
          </a:p>
        </p:txBody>
      </p:sp>
      <p:sp>
        <p:nvSpPr>
          <p:cNvPr id="8" name="TekstSylinder 7"/>
          <p:cNvSpPr txBox="1"/>
          <p:nvPr/>
        </p:nvSpPr>
        <p:spPr>
          <a:xfrm>
            <a:off x="4500000" y="5472000"/>
            <a:ext cx="3240000" cy="360000"/>
          </a:xfrm>
          <a:prstGeom prst="rect">
            <a:avLst/>
          </a:prstGeom>
          <a:noFill/>
        </p:spPr>
        <p:txBody>
          <a:bodyPr wrap="none" rtlCol="0" anchor="ctr">
            <a:spAutoFit/>
          </a:bodyPr>
          <a:lstStyle/>
          <a:p>
            <a:pPr algn="ctr"/>
            <a:r>
              <a:rPr lang="en-US" sz="1200" b="0" dirty="0" smtClean="0"/>
              <a:t>Based on Table 2.5 in Laake et al. </a:t>
            </a:r>
            <a:r>
              <a:rPr lang="en-US" sz="1200" dirty="0" smtClean="0"/>
              <a:t>(2007)</a:t>
            </a:r>
            <a:endParaRPr lang="en-US" sz="1200" b="0" dirty="0" smtClean="0"/>
          </a:p>
        </p:txBody>
      </p:sp>
    </p:spTree>
    <p:extLst>
      <p:ext uri="{BB962C8B-B14F-4D97-AF65-F5344CB8AC3E}">
        <p14:creationId xmlns:p14="http://schemas.microsoft.com/office/powerpoint/2010/main" val="2566638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US - Overordnet – E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5400">
          <a:solidFill>
            <a:schemeClr val="accent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200" b="0" dirty="0" smtClean="0"/>
        </a:defPPr>
      </a:lstStyle>
    </a:txDef>
  </a:objectDefaults>
  <a:extraClrSchemeLst/>
  <a:extLst>
    <a:ext uri="{05A4C25C-085E-4340-85A3-A5531E510DB2}">
      <thm15:themeFamily xmlns:thm15="http://schemas.microsoft.com/office/thememl/2012/main" name="OUS - Overordnet – ENG" id="{44D42A80-F62D-4E34-9289-0887D229E6EA}" vid="{F6CE70A2-DB41-43F6-942C-BCA637D97F5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OUS - Overordnet – ENG</Template>
  <TotalTime>31644</TotalTime>
  <Words>1343</Words>
  <Application>Microsoft Office PowerPoint</Application>
  <PresentationFormat>Widescreen</PresentationFormat>
  <Paragraphs>207</Paragraphs>
  <Slides>17</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17</vt:i4>
      </vt:variant>
    </vt:vector>
  </HeadingPairs>
  <TitlesOfParts>
    <vt:vector size="21" baseType="lpstr">
      <vt:lpstr>Arial</vt:lpstr>
      <vt:lpstr>Calibri</vt:lpstr>
      <vt:lpstr>Wingdings</vt:lpstr>
      <vt:lpstr>OUS - Overordnet – ENG</vt:lpstr>
      <vt:lpstr>Data Types</vt:lpstr>
      <vt:lpstr>Data types</vt:lpstr>
      <vt:lpstr>Data types, cont.</vt:lpstr>
      <vt:lpstr>Categorical data</vt:lpstr>
      <vt:lpstr>Nominal data</vt:lpstr>
      <vt:lpstr>Ordinal data</vt:lpstr>
      <vt:lpstr>Ordinal data, cont.</vt:lpstr>
      <vt:lpstr>Ordinal data, cont.</vt:lpstr>
      <vt:lpstr>Ordinal data, cont.</vt:lpstr>
      <vt:lpstr>Visual analog scale (VAS)</vt:lpstr>
      <vt:lpstr>Numerical data</vt:lpstr>
      <vt:lpstr>Numerical data, cont.</vt:lpstr>
      <vt:lpstr>Numerical data, cont.</vt:lpstr>
      <vt:lpstr>Summary</vt:lpstr>
      <vt:lpstr>Summary, cont.</vt:lpstr>
      <vt:lpstr>Summary, cont.</vt:lpstr>
      <vt:lpstr>References</vt:lpstr>
    </vt:vector>
  </TitlesOfParts>
  <Company>Oslo universitetssykehus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Nina Gunnes</dc:creator>
  <cp:lastModifiedBy>Nina Gunnes</cp:lastModifiedBy>
  <cp:revision>6127</cp:revision>
  <cp:lastPrinted>2019-09-03T08:42:04Z</cp:lastPrinted>
  <dcterms:created xsi:type="dcterms:W3CDTF">2019-06-26T08:58:56Z</dcterms:created>
  <dcterms:modified xsi:type="dcterms:W3CDTF">2021-06-03T08:00:08Z</dcterms:modified>
</cp:coreProperties>
</file>